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1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</p:sldIdLst>
  <p:sldSz cy="13716000" cx="24384000"/>
  <p:notesSz cx="6858000" cy="9144000"/>
  <p:embeddedFontLst>
    <p:embeddedFont>
      <p:font typeface="Roboto Mono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517A7F-50E5-46EA-AEF6-B5815052D380}">
  <a:tblStyle styleId="{A8517A7F-50E5-46EA-AEF6-B5815052D380}" styleName="Table_0">
    <a:wholeTbl>
      <a:tcTxStyle b="off" i="off">
        <a:font>
          <a:latin typeface="Deltatre Neuzeit"/>
          <a:ea typeface="Deltatre Neuzeit"/>
          <a:cs typeface="Deltatre Neuzei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Deltatre Neuzeit"/>
          <a:ea typeface="Deltatre Neuzeit"/>
          <a:cs typeface="Deltatre Neuzeit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74B7"/>
          </a:solidFill>
        </a:fill>
      </a:tcStyle>
    </a:firstCol>
    <a:lastRow>
      <a:tcTxStyle b="off" i="off">
        <a:font>
          <a:latin typeface="Deltatre Neuzeit"/>
          <a:ea typeface="Deltatre Neuzeit"/>
          <a:cs typeface="Deltatre Neuzeit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Deltatre Neuzeit"/>
          <a:ea typeface="Deltatre Neuzeit"/>
          <a:cs typeface="Deltatre Neuzeit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04D80"/>
          </a:solidFill>
        </a:fill>
      </a:tcStyle>
    </a:firstRow>
    <a:neCell>
      <a:tcTxStyle/>
    </a:neCell>
    <a:nwCell>
      <a:tcTxStyle/>
    </a:nwCell>
  </a:tblStyle>
  <a:tblStyle styleId="{C68766F5-A919-4429-B0F5-249AA74C97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Mono-boldItalic.fntdata"/><Relationship Id="rId102" Type="http://schemas.openxmlformats.org/officeDocument/2006/relationships/font" Target="fonts/RobotoMono-italic.fntdata"/><Relationship Id="rId101" Type="http://schemas.openxmlformats.org/officeDocument/2006/relationships/font" Target="fonts/RobotoMono-bold.fntdata"/><Relationship Id="rId100" Type="http://schemas.openxmlformats.org/officeDocument/2006/relationships/font" Target="fonts/RobotoMono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896f11777a_1_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g896f11777a_1_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896f11777a_1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896f11777a_1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896f11777a_2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896f11777a_2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96f11777a_2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896f11777a_2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896f11777a_2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896f11777a_2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896f11777a_2_3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896f11777a_2_3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896f11777a_2_1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g896f11777a_2_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896f11777a_2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896f11777a_2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896f11777a_2_1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g896f11777a_2_1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896f11777a_2_1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896f11777a_2_1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896f353667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896f353667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896f11777a_2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896f11777a_2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896f11777a_2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g896f11777a_2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896f11777a_2_3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g896f11777a_2_3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896f11777a_2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g896f11777a_2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896f11777a_2_3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g896f11777a_2_3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896f11777a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g896f11777a_2_3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896f11777a_2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896f11777a_2_4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896f11777a_2_4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g896f11777a_2_4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896f11777a_2_4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896f11777a_2_4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896f11777a_2_4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896f11777a_2_4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896f11777a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g896f11777a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896f11777a_2_4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g896f11777a_2_4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896f11777a_2_11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896f11777a_2_11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896f11777a_2_11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g896f11777a_2_11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896f353667_0_2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896f353667_0_2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896f11777a_2_1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896f11777a_2_1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896f11777a_2_1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896f11777a_2_1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896f11777a_2_11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896f11777a_2_11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896f11777a_2_1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g896f11777a_2_14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896f11777a_2_12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g896f11777a_2_12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896f11777a_2_13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g896f11777a_2_13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896f11777a_2_14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896f11777a_2_14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896f11777a_2_13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g896f11777a_2_13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896f11777a_2_13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g896f11777a_2_13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896f11777a_2_13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g896f11777a_2_13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896f11777a_2_14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g896f11777a_2_1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896f11777a_2_13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896f11777a_2_13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896f11777a_2_14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g896f11777a_2_14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896f11777a_2_1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896f11777a_2_1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896f11777a_2_1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896f11777a_2_1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896f11777a_2_1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896f11777a_2_14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896f353667_0_2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896f353667_0_2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896f11777a_2_14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7" name="Google Shape;1017;g896f11777a_2_14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896f11777a_2_15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896f11777a_2_15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896f11777a_2_14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896f11777a_2_1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96f11777a_2_1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896f11777a_2_15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896f11777a_2_16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g896f11777a_2_16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96f11777a_2_16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g896f11777a_2_16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896f11777a_2_16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g896f11777a_2_16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96f11777a_2_16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g896f11777a_2_16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896f11777a_2_16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4" name="Google Shape;1094;g896f11777a_2_16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896f11777a_2_16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g896f11777a_2_16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96f11777a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896f11777a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896f11777a_2_16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g896f11777a_2_16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896f353667_0_2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7" name="Google Shape;1117;g896f353667_0_2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896f11777a_2_16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g896f11777a_2_16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896f11777a_2_16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g896f11777a_2_16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896f11777a_2_16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g896f11777a_2_16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896f11777a_2_17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g896f11777a_2_17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96f11777a_2_17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896f11777a_2_17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896f11777a_2_17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896f11777a_2_17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896f11777a_2_17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896f11777a_2_17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896f11777a_2_17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g896f11777a_2_17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896f11777a_2_17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g896f11777a_2_17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96f11777a_2_18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g896f11777a_2_18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896f11777a_2_18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896f11777a_2_18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96f11777a_2_18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896f11777a_2_18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96f11777a_2_18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g896f11777a_2_18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896f35366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g896f35366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896f353667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g896f353667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896f353667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7" name="Google Shape;1257;g896f353667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896f353667_0_2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896f353667_0_2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896f353667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g896f353667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896f11777a_1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896f11777a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896f353667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g896f353667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896f353667_0_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g896f353667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g896f353667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896f353667_0_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g896f353667_0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0" name="Google Shape;1300;g896f353667_0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896f353667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g896f353667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896f353667_0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g896f353667_0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896f353667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g896f353667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896f353667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g896f353667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896f353667_0_1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2" name="Google Shape;1342;g896f353667_0_1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g896f353667_0_1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0" name="Google Shape;1350;g896f353667_0_1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896f11777a_1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g896f11777a_1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896f353667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896f353667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g896f353667_0_1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3" name="Google Shape;1363;g896f353667_0_1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896f353667_0_1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1" name="Google Shape;1371;g896f353667_0_1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896f353667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9" name="Google Shape;1379;g896f353667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96f353667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9" name="Google Shape;1389;g896f353667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uefa.com" TargetMode="External"/><Relationship Id="rId4" Type="http://schemas.openxmlformats.org/officeDocument/2006/relationships/hyperlink" Target="http://kicker.de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://uefa.com" TargetMode="External"/><Relationship Id="rId4" Type="http://schemas.openxmlformats.org/officeDocument/2006/relationships/hyperlink" Target="http://kicker.de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deltatre-my.sharepoint.com/:f:/g/personal/giulia_gaido_deltatre_it/EpzMA6HeV_1GiooyEs1fkt0BJe9Yr4v8x38QG0REuVKvvg?e=tW6JM8" TargetMode="Externa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deltatre-my.sharepoint.com/:f:/g/personal/giulia_gaido_deltatre_it/Eor8rou8kdtBsy6lKgg5ue8BeLx_ja0kIvw3ZJBcSUtazQ?e=gdl2va" TargetMode="Externa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Page - Dark Image" type="tx">
  <p:cSld name="TITLE_AND_BODY">
    <p:bg>
      <p:bgPr>
        <a:solidFill>
          <a:srgbClr val="000000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>
            <p:ph idx="2" type="pic"/>
          </p:nvPr>
        </p:nvSpPr>
        <p:spPr>
          <a:xfrm>
            <a:off x="-88901" y="-2292669"/>
            <a:ext cx="26289000" cy="196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Deltatre logo - RGB_red.png" id="11" name="Google Shape;11;p2"/>
          <p:cNvPicPr preferRelativeResize="0"/>
          <p:nvPr/>
        </p:nvPicPr>
        <p:blipFill rotWithShape="1">
          <a:blip r:embed="rId2">
            <a:alphaModFix/>
          </a:blip>
          <a:srcRect b="5428" l="0" r="0" t="5428"/>
          <a:stretch/>
        </p:blipFill>
        <p:spPr>
          <a:xfrm>
            <a:off x="1726399" y="1157203"/>
            <a:ext cx="2632543" cy="44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title"/>
          </p:nvPr>
        </p:nvSpPr>
        <p:spPr>
          <a:xfrm>
            <a:off x="1783093" y="9534941"/>
            <a:ext cx="17905200" cy="30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lv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6500"/>
              <a:buFont typeface="Arial"/>
              <a:buNone/>
              <a:defRPr sz="16500">
                <a:solidFill>
                  <a:srgbClr val="F65050"/>
                </a:solidFill>
              </a:defRPr>
            </a:lvl1pPr>
            <a:lvl2pPr lvl="1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2pPr>
            <a:lvl3pPr lvl="2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3pPr>
            <a:lvl4pPr lvl="3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4pPr>
            <a:lvl5pPr lvl="4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5pPr>
            <a:lvl6pPr lvl="5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6pPr>
            <a:lvl7pPr lvl="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7pPr>
            <a:lvl8pPr lvl="7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8pPr>
            <a:lvl9pPr lvl="8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22290061" y="12340847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Big">
  <p:cSld name="Statement Big">
    <p:bg>
      <p:bgPr>
        <a:solidFill>
          <a:srgbClr val="20202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1778000" y="3528060"/>
            <a:ext cx="12570600" cy="66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">
  <p:cSld name="Statement">
    <p:bg>
      <p:bgPr>
        <a:solidFill>
          <a:schemeClr val="accent3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1778000" y="5783579"/>
            <a:ext cx="177690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01010"/>
              </a:buClr>
              <a:buSzPts val="8200"/>
              <a:buFont typeface="Arial"/>
              <a:buNone/>
              <a:defRPr b="1" sz="8200">
                <a:solidFill>
                  <a:srgbClr val="10101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2600"/>
              <a:buFont typeface="Arial"/>
              <a:buNone/>
              <a:defRPr>
                <a:solidFill>
                  <a:srgbClr val="20245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2"/>
          <p:cNvSpPr txBox="1"/>
          <p:nvPr/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202452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2">
  <p:cSld name="Statement 2">
    <p:bg>
      <p:bgPr>
        <a:solidFill>
          <a:srgbClr val="F65050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1778000" y="5783579"/>
            <a:ext cx="17769000" cy="214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Statement ">
  <p:cSld name="Double Statement ">
    <p:bg>
      <p:bgPr>
        <a:solidFill>
          <a:srgbClr val="20202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12203558" y="0"/>
            <a:ext cx="122139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778000" y="5187768"/>
            <a:ext cx="94662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200"/>
              <a:buFont typeface="Arial"/>
              <a:buNone/>
              <a:defRPr b="1" sz="8200">
                <a:solidFill>
                  <a:schemeClr val="accent1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2" type="body"/>
          </p:nvPr>
        </p:nvSpPr>
        <p:spPr>
          <a:xfrm>
            <a:off x="13829720" y="5187768"/>
            <a:ext cx="94662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200"/>
              <a:buFont typeface="Arial"/>
              <a:buNone/>
              <a:defRPr b="1" sz="82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tatement 3">
  <p:cSld name="Statement 3">
    <p:bg>
      <p:bgPr>
        <a:solidFill>
          <a:srgbClr val="F6505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 txBox="1"/>
          <p:nvPr>
            <p:ph idx="1" type="body"/>
          </p:nvPr>
        </p:nvSpPr>
        <p:spPr>
          <a:xfrm>
            <a:off x="1778000" y="4579619"/>
            <a:ext cx="14189100" cy="45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2" type="body"/>
          </p:nvPr>
        </p:nvSpPr>
        <p:spPr>
          <a:xfrm>
            <a:off x="16560259" y="4289068"/>
            <a:ext cx="6037800" cy="513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sz="1800" cap="none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uble Statement  02">
  <p:cSld name="Double Statement  02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12708181" y="0"/>
            <a:ext cx="11709300" cy="1371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2" type="body"/>
          </p:nvPr>
        </p:nvSpPr>
        <p:spPr>
          <a:xfrm>
            <a:off x="1778000" y="6658783"/>
            <a:ext cx="95511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None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3" type="body"/>
          </p:nvPr>
        </p:nvSpPr>
        <p:spPr>
          <a:xfrm>
            <a:off x="1778000" y="3257517"/>
            <a:ext cx="95505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  <a:defRPr b="1" sz="8200">
                <a:solidFill>
                  <a:srgbClr val="20245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4" type="body"/>
          </p:nvPr>
        </p:nvSpPr>
        <p:spPr>
          <a:xfrm>
            <a:off x="1778000" y="5771903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5" type="body"/>
          </p:nvPr>
        </p:nvSpPr>
        <p:spPr>
          <a:xfrm>
            <a:off x="13648266" y="6658783"/>
            <a:ext cx="95511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6" type="body"/>
          </p:nvPr>
        </p:nvSpPr>
        <p:spPr>
          <a:xfrm>
            <a:off x="13648266" y="3257517"/>
            <a:ext cx="95505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7" type="body"/>
          </p:nvPr>
        </p:nvSpPr>
        <p:spPr>
          <a:xfrm>
            <a:off x="13648266" y="5771903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Arial"/>
              <a:buNone/>
              <a:defRPr b="1" sz="4000">
                <a:solidFill>
                  <a:schemeClr val="accent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ltatre Global">
  <p:cSld name="Deltatre Global">
    <p:bg>
      <p:bgPr>
        <a:solidFill>
          <a:srgbClr val="20202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1778000" y="4754879"/>
            <a:ext cx="13033500" cy="420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17483061" y="6304485"/>
            <a:ext cx="6693900" cy="917400"/>
          </a:xfrm>
          <a:prstGeom prst="rect">
            <a:avLst/>
          </a:prstGeom>
          <a:noFill/>
          <a:ln>
            <a:noFill/>
          </a:ln>
          <a:effectLst>
            <a:outerShdw blurRad="203200" rotWithShape="0" dir="3180000" dist="50800">
              <a:srgbClr val="000000">
                <a:alpha val="24710"/>
              </a:srgbClr>
            </a:outerShdw>
          </a:effectLst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3" type="body"/>
          </p:nvPr>
        </p:nvSpPr>
        <p:spPr>
          <a:xfrm>
            <a:off x="17483061" y="7720646"/>
            <a:ext cx="4846800" cy="917400"/>
          </a:xfrm>
          <a:prstGeom prst="rect">
            <a:avLst/>
          </a:prstGeom>
          <a:noFill/>
          <a:ln>
            <a:noFill/>
          </a:ln>
          <a:effectLst>
            <a:outerShdw blurRad="203200" rotWithShape="0" dir="3180000" dist="50800">
              <a:srgbClr val="000000">
                <a:alpha val="24710"/>
              </a:srgbClr>
            </a:outerShdw>
          </a:effectLst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None/>
              <a:defRPr>
                <a:solidFill>
                  <a:srgbClr val="A5A5A5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4" type="body"/>
          </p:nvPr>
        </p:nvSpPr>
        <p:spPr>
          <a:xfrm>
            <a:off x="17483061" y="4888324"/>
            <a:ext cx="5245800" cy="917400"/>
          </a:xfrm>
          <a:prstGeom prst="rect">
            <a:avLst/>
          </a:prstGeom>
          <a:noFill/>
          <a:ln>
            <a:noFill/>
          </a:ln>
          <a:effectLst>
            <a:outerShdw blurRad="203200" rotWithShape="0" dir="3180000" dist="50800">
              <a:srgbClr val="000000">
                <a:alpha val="24710"/>
              </a:srgbClr>
            </a:outerShdw>
          </a:effectLst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A5A5A5"/>
              </a:buClr>
              <a:buSzPts val="2800"/>
              <a:buFont typeface="Arial"/>
              <a:buNone/>
              <a:defRPr>
                <a:solidFill>
                  <a:srgbClr val="A5A5A5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grpSp>
        <p:nvGrpSpPr>
          <p:cNvPr id="80" name="Google Shape;80;p17"/>
          <p:cNvGrpSpPr/>
          <p:nvPr/>
        </p:nvGrpSpPr>
        <p:grpSpPr>
          <a:xfrm>
            <a:off x="15775408" y="6316449"/>
            <a:ext cx="840567" cy="873072"/>
            <a:chOff x="-1" y="0"/>
            <a:chExt cx="840567" cy="873072"/>
          </a:xfrm>
        </p:grpSpPr>
        <p:sp>
          <p:nvSpPr>
            <p:cNvPr id="81" name="Google Shape;81;p17"/>
            <p:cNvSpPr/>
            <p:nvPr/>
          </p:nvSpPr>
          <p:spPr>
            <a:xfrm>
              <a:off x="-1" y="0"/>
              <a:ext cx="323582" cy="873072"/>
            </a:xfrm>
            <a:custGeom>
              <a:rect b="b" l="l" r="r" t="t"/>
              <a:pathLst>
                <a:path extrusionOk="0" h="21600" w="21547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7"/>
            <p:cNvSpPr/>
            <p:nvPr/>
          </p:nvSpPr>
          <p:spPr>
            <a:xfrm>
              <a:off x="445826" y="0"/>
              <a:ext cx="394740" cy="873072"/>
            </a:xfrm>
            <a:custGeom>
              <a:rect b="b" l="l" r="r" t="t"/>
              <a:pathLst>
                <a:path extrusionOk="0" h="21600" w="21297">
                  <a:moveTo>
                    <a:pt x="10652" y="0"/>
                  </a:moveTo>
                  <a:cubicBezTo>
                    <a:pt x="9610" y="0"/>
                    <a:pt x="8570" y="182"/>
                    <a:pt x="7774" y="547"/>
                  </a:cubicBezTo>
                  <a:cubicBezTo>
                    <a:pt x="6184" y="1276"/>
                    <a:pt x="6184" y="2458"/>
                    <a:pt x="7774" y="3188"/>
                  </a:cubicBezTo>
                  <a:cubicBezTo>
                    <a:pt x="9365" y="3917"/>
                    <a:pt x="11943" y="3917"/>
                    <a:pt x="13534" y="3188"/>
                  </a:cubicBezTo>
                  <a:cubicBezTo>
                    <a:pt x="15124" y="2458"/>
                    <a:pt x="15124" y="1276"/>
                    <a:pt x="13534" y="547"/>
                  </a:cubicBezTo>
                  <a:cubicBezTo>
                    <a:pt x="12738" y="182"/>
                    <a:pt x="11695" y="0"/>
                    <a:pt x="10652" y="0"/>
                  </a:cubicBezTo>
                  <a:close/>
                  <a:moveTo>
                    <a:pt x="7859" y="4109"/>
                  </a:moveTo>
                  <a:cubicBezTo>
                    <a:pt x="5671" y="4109"/>
                    <a:pt x="4499" y="4934"/>
                    <a:pt x="4153" y="5420"/>
                  </a:cubicBezTo>
                  <a:lnTo>
                    <a:pt x="50" y="11877"/>
                  </a:lnTo>
                  <a:cubicBezTo>
                    <a:pt x="-150" y="12205"/>
                    <a:pt x="268" y="12546"/>
                    <a:pt x="985" y="12638"/>
                  </a:cubicBezTo>
                  <a:cubicBezTo>
                    <a:pt x="1106" y="12653"/>
                    <a:pt x="1229" y="12661"/>
                    <a:pt x="1349" y="12661"/>
                  </a:cubicBezTo>
                  <a:cubicBezTo>
                    <a:pt x="1938" y="12661"/>
                    <a:pt x="2478" y="12482"/>
                    <a:pt x="2644" y="12209"/>
                  </a:cubicBezTo>
                  <a:lnTo>
                    <a:pt x="6269" y="6537"/>
                  </a:lnTo>
                  <a:lnTo>
                    <a:pt x="6994" y="6537"/>
                  </a:lnTo>
                  <a:cubicBezTo>
                    <a:pt x="6989" y="6544"/>
                    <a:pt x="6983" y="6551"/>
                    <a:pt x="6979" y="6558"/>
                  </a:cubicBezTo>
                  <a:lnTo>
                    <a:pt x="2405" y="14438"/>
                  </a:lnTo>
                  <a:cubicBezTo>
                    <a:pt x="2329" y="14570"/>
                    <a:pt x="2506" y="14676"/>
                    <a:pt x="2803" y="14676"/>
                  </a:cubicBezTo>
                  <a:lnTo>
                    <a:pt x="6067" y="14676"/>
                  </a:lnTo>
                  <a:lnTo>
                    <a:pt x="6067" y="20674"/>
                  </a:lnTo>
                  <a:cubicBezTo>
                    <a:pt x="6067" y="21185"/>
                    <a:pt x="6972" y="21600"/>
                    <a:pt x="8087" y="21600"/>
                  </a:cubicBezTo>
                  <a:cubicBezTo>
                    <a:pt x="9203" y="21600"/>
                    <a:pt x="10104" y="21185"/>
                    <a:pt x="10104" y="20674"/>
                  </a:cubicBezTo>
                  <a:lnTo>
                    <a:pt x="10104" y="14676"/>
                  </a:lnTo>
                  <a:cubicBezTo>
                    <a:pt x="10326" y="14676"/>
                    <a:pt x="10531" y="14676"/>
                    <a:pt x="10608" y="14676"/>
                  </a:cubicBezTo>
                  <a:cubicBezTo>
                    <a:pt x="10695" y="14676"/>
                    <a:pt x="10945" y="14676"/>
                    <a:pt x="11201" y="14676"/>
                  </a:cubicBezTo>
                  <a:lnTo>
                    <a:pt x="11201" y="20674"/>
                  </a:lnTo>
                  <a:cubicBezTo>
                    <a:pt x="11201" y="21185"/>
                    <a:pt x="12105" y="21600"/>
                    <a:pt x="13221" y="21600"/>
                  </a:cubicBezTo>
                  <a:cubicBezTo>
                    <a:pt x="14337" y="21600"/>
                    <a:pt x="15238" y="21185"/>
                    <a:pt x="15238" y="20674"/>
                  </a:cubicBezTo>
                  <a:lnTo>
                    <a:pt x="15238" y="14676"/>
                  </a:lnTo>
                  <a:lnTo>
                    <a:pt x="18410" y="14676"/>
                  </a:lnTo>
                  <a:cubicBezTo>
                    <a:pt x="18706" y="14676"/>
                    <a:pt x="18887" y="14570"/>
                    <a:pt x="18811" y="14438"/>
                  </a:cubicBezTo>
                  <a:lnTo>
                    <a:pt x="14237" y="6558"/>
                  </a:lnTo>
                  <a:cubicBezTo>
                    <a:pt x="14233" y="6551"/>
                    <a:pt x="14227" y="6544"/>
                    <a:pt x="14222" y="6537"/>
                  </a:cubicBezTo>
                  <a:lnTo>
                    <a:pt x="14932" y="6537"/>
                  </a:lnTo>
                  <a:lnTo>
                    <a:pt x="18656" y="12192"/>
                  </a:lnTo>
                  <a:cubicBezTo>
                    <a:pt x="18827" y="12463"/>
                    <a:pt x="19364" y="12638"/>
                    <a:pt x="19948" y="12638"/>
                  </a:cubicBezTo>
                  <a:cubicBezTo>
                    <a:pt x="20072" y="12638"/>
                    <a:pt x="20199" y="12631"/>
                    <a:pt x="20324" y="12614"/>
                  </a:cubicBezTo>
                  <a:cubicBezTo>
                    <a:pt x="21038" y="12519"/>
                    <a:pt x="21450" y="12177"/>
                    <a:pt x="21244" y="11850"/>
                  </a:cubicBezTo>
                  <a:lnTo>
                    <a:pt x="17037" y="5432"/>
                  </a:lnTo>
                  <a:lnTo>
                    <a:pt x="17022" y="5407"/>
                  </a:lnTo>
                  <a:cubicBezTo>
                    <a:pt x="16669" y="4924"/>
                    <a:pt x="15494" y="4112"/>
                    <a:pt x="13328" y="4112"/>
                  </a:cubicBezTo>
                  <a:cubicBezTo>
                    <a:pt x="13316" y="4112"/>
                    <a:pt x="13303" y="4112"/>
                    <a:pt x="13291" y="4112"/>
                  </a:cubicBezTo>
                  <a:lnTo>
                    <a:pt x="12768" y="4114"/>
                  </a:lnTo>
                  <a:cubicBezTo>
                    <a:pt x="12732" y="4113"/>
                    <a:pt x="12698" y="4109"/>
                    <a:pt x="12662" y="4109"/>
                  </a:cubicBezTo>
                  <a:lnTo>
                    <a:pt x="7859" y="4109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" name="Google Shape;83;p17"/>
          <p:cNvSpPr txBox="1"/>
          <p:nvPr>
            <p:ph idx="5" type="body"/>
          </p:nvPr>
        </p:nvSpPr>
        <p:spPr>
          <a:xfrm>
            <a:off x="15775409" y="7699237"/>
            <a:ext cx="840600" cy="10161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grpSp>
        <p:nvGrpSpPr>
          <p:cNvPr id="84" name="Google Shape;84;p17"/>
          <p:cNvGrpSpPr/>
          <p:nvPr/>
        </p:nvGrpSpPr>
        <p:grpSpPr>
          <a:xfrm>
            <a:off x="15404003" y="4750075"/>
            <a:ext cx="1583353" cy="1016022"/>
            <a:chOff x="0" y="0"/>
            <a:chExt cx="1583353" cy="1016022"/>
          </a:xfrm>
        </p:grpSpPr>
        <p:sp>
          <p:nvSpPr>
            <p:cNvPr id="85" name="Google Shape;85;p17"/>
            <p:cNvSpPr/>
            <p:nvPr/>
          </p:nvSpPr>
          <p:spPr>
            <a:xfrm>
              <a:off x="430638" y="0"/>
              <a:ext cx="267516" cy="394416"/>
            </a:xfrm>
            <a:custGeom>
              <a:rect b="b" l="l" r="r" t="t"/>
              <a:pathLst>
                <a:path extrusionOk="0" h="21600" w="21600">
                  <a:moveTo>
                    <a:pt x="13519" y="0"/>
                  </a:moveTo>
                  <a:lnTo>
                    <a:pt x="12261" y="219"/>
                  </a:lnTo>
                  <a:lnTo>
                    <a:pt x="11810" y="983"/>
                  </a:lnTo>
                  <a:lnTo>
                    <a:pt x="10561" y="893"/>
                  </a:lnTo>
                  <a:lnTo>
                    <a:pt x="9394" y="2053"/>
                  </a:lnTo>
                  <a:lnTo>
                    <a:pt x="9335" y="2819"/>
                  </a:lnTo>
                  <a:lnTo>
                    <a:pt x="10169" y="3759"/>
                  </a:lnTo>
                  <a:lnTo>
                    <a:pt x="9435" y="3215"/>
                  </a:lnTo>
                  <a:lnTo>
                    <a:pt x="8952" y="3057"/>
                  </a:lnTo>
                  <a:lnTo>
                    <a:pt x="8109" y="2402"/>
                  </a:lnTo>
                  <a:lnTo>
                    <a:pt x="7183" y="3364"/>
                  </a:lnTo>
                  <a:lnTo>
                    <a:pt x="6791" y="2819"/>
                  </a:lnTo>
                  <a:lnTo>
                    <a:pt x="5693" y="2838"/>
                  </a:lnTo>
                  <a:lnTo>
                    <a:pt x="4608" y="3125"/>
                  </a:lnTo>
                  <a:lnTo>
                    <a:pt x="3760" y="3561"/>
                  </a:lnTo>
                  <a:lnTo>
                    <a:pt x="3924" y="4306"/>
                  </a:lnTo>
                  <a:lnTo>
                    <a:pt x="3409" y="4476"/>
                  </a:lnTo>
                  <a:lnTo>
                    <a:pt x="2192" y="5528"/>
                  </a:lnTo>
                  <a:lnTo>
                    <a:pt x="1869" y="6093"/>
                  </a:lnTo>
                  <a:lnTo>
                    <a:pt x="2835" y="6572"/>
                  </a:lnTo>
                  <a:lnTo>
                    <a:pt x="2703" y="7055"/>
                  </a:lnTo>
                  <a:lnTo>
                    <a:pt x="1418" y="7664"/>
                  </a:lnTo>
                  <a:lnTo>
                    <a:pt x="59" y="8257"/>
                  </a:lnTo>
                  <a:lnTo>
                    <a:pt x="0" y="8715"/>
                  </a:lnTo>
                  <a:lnTo>
                    <a:pt x="802" y="9191"/>
                  </a:lnTo>
                  <a:lnTo>
                    <a:pt x="2311" y="9478"/>
                  </a:lnTo>
                  <a:lnTo>
                    <a:pt x="1609" y="9519"/>
                  </a:lnTo>
                  <a:lnTo>
                    <a:pt x="675" y="9874"/>
                  </a:lnTo>
                  <a:lnTo>
                    <a:pt x="1285" y="10529"/>
                  </a:lnTo>
                  <a:lnTo>
                    <a:pt x="1709" y="10857"/>
                  </a:lnTo>
                  <a:lnTo>
                    <a:pt x="2575" y="10768"/>
                  </a:lnTo>
                  <a:lnTo>
                    <a:pt x="3510" y="10721"/>
                  </a:lnTo>
                  <a:lnTo>
                    <a:pt x="4243" y="10811"/>
                  </a:lnTo>
                  <a:lnTo>
                    <a:pt x="5210" y="11377"/>
                  </a:lnTo>
                  <a:lnTo>
                    <a:pt x="5210" y="11772"/>
                  </a:lnTo>
                  <a:lnTo>
                    <a:pt x="5661" y="12119"/>
                  </a:lnTo>
                  <a:lnTo>
                    <a:pt x="6085" y="13061"/>
                  </a:lnTo>
                  <a:lnTo>
                    <a:pt x="6377" y="13627"/>
                  </a:lnTo>
                  <a:lnTo>
                    <a:pt x="6568" y="13936"/>
                  </a:lnTo>
                  <a:lnTo>
                    <a:pt x="6176" y="14650"/>
                  </a:lnTo>
                  <a:lnTo>
                    <a:pt x="6468" y="14848"/>
                  </a:lnTo>
                  <a:lnTo>
                    <a:pt x="6819" y="14740"/>
                  </a:lnTo>
                  <a:lnTo>
                    <a:pt x="7142" y="15006"/>
                  </a:lnTo>
                  <a:lnTo>
                    <a:pt x="7758" y="15463"/>
                  </a:lnTo>
                  <a:lnTo>
                    <a:pt x="7019" y="15266"/>
                  </a:lnTo>
                  <a:lnTo>
                    <a:pt x="6700" y="15287"/>
                  </a:lnTo>
                  <a:lnTo>
                    <a:pt x="6568" y="15661"/>
                  </a:lnTo>
                  <a:lnTo>
                    <a:pt x="6600" y="16140"/>
                  </a:lnTo>
                  <a:lnTo>
                    <a:pt x="7019" y="16357"/>
                  </a:lnTo>
                  <a:lnTo>
                    <a:pt x="7343" y="16270"/>
                  </a:lnTo>
                  <a:lnTo>
                    <a:pt x="7534" y="16159"/>
                  </a:lnTo>
                  <a:lnTo>
                    <a:pt x="7944" y="15921"/>
                  </a:lnTo>
                  <a:lnTo>
                    <a:pt x="7858" y="16447"/>
                  </a:lnTo>
                  <a:lnTo>
                    <a:pt x="7726" y="16725"/>
                  </a:lnTo>
                  <a:lnTo>
                    <a:pt x="7183" y="16972"/>
                  </a:lnTo>
                  <a:lnTo>
                    <a:pt x="6860" y="17708"/>
                  </a:lnTo>
                  <a:lnTo>
                    <a:pt x="7083" y="17927"/>
                  </a:lnTo>
                  <a:lnTo>
                    <a:pt x="6951" y="18363"/>
                  </a:lnTo>
                  <a:lnTo>
                    <a:pt x="7434" y="18910"/>
                  </a:lnTo>
                  <a:lnTo>
                    <a:pt x="7502" y="19414"/>
                  </a:lnTo>
                  <a:lnTo>
                    <a:pt x="7666" y="19764"/>
                  </a:lnTo>
                  <a:lnTo>
                    <a:pt x="8268" y="20419"/>
                  </a:lnTo>
                  <a:lnTo>
                    <a:pt x="8532" y="20923"/>
                  </a:lnTo>
                  <a:lnTo>
                    <a:pt x="8851" y="21183"/>
                  </a:lnTo>
                  <a:lnTo>
                    <a:pt x="9558" y="21201"/>
                  </a:lnTo>
                  <a:lnTo>
                    <a:pt x="10078" y="21600"/>
                  </a:lnTo>
                  <a:lnTo>
                    <a:pt x="10593" y="21557"/>
                  </a:lnTo>
                  <a:lnTo>
                    <a:pt x="10752" y="21093"/>
                  </a:lnTo>
                  <a:lnTo>
                    <a:pt x="10916" y="20685"/>
                  </a:lnTo>
                  <a:lnTo>
                    <a:pt x="10784" y="20268"/>
                  </a:lnTo>
                  <a:lnTo>
                    <a:pt x="11367" y="19850"/>
                  </a:lnTo>
                  <a:lnTo>
                    <a:pt x="11527" y="19504"/>
                  </a:lnTo>
                  <a:lnTo>
                    <a:pt x="11559" y="19108"/>
                  </a:lnTo>
                  <a:lnTo>
                    <a:pt x="11851" y="18759"/>
                  </a:lnTo>
                  <a:lnTo>
                    <a:pt x="12366" y="18611"/>
                  </a:lnTo>
                  <a:lnTo>
                    <a:pt x="12817" y="18475"/>
                  </a:lnTo>
                  <a:lnTo>
                    <a:pt x="13068" y="18453"/>
                  </a:lnTo>
                  <a:lnTo>
                    <a:pt x="13811" y="18036"/>
                  </a:lnTo>
                  <a:lnTo>
                    <a:pt x="14326" y="17380"/>
                  </a:lnTo>
                  <a:lnTo>
                    <a:pt x="14677" y="17120"/>
                  </a:lnTo>
                  <a:lnTo>
                    <a:pt x="15068" y="17120"/>
                  </a:lnTo>
                  <a:lnTo>
                    <a:pt x="16099" y="16904"/>
                  </a:lnTo>
                  <a:lnTo>
                    <a:pt x="17060" y="16379"/>
                  </a:lnTo>
                  <a:lnTo>
                    <a:pt x="18027" y="15791"/>
                  </a:lnTo>
                  <a:lnTo>
                    <a:pt x="17516" y="15745"/>
                  </a:lnTo>
                  <a:lnTo>
                    <a:pt x="16609" y="15702"/>
                  </a:lnTo>
                  <a:lnTo>
                    <a:pt x="17001" y="15334"/>
                  </a:lnTo>
                  <a:lnTo>
                    <a:pt x="16901" y="14830"/>
                  </a:lnTo>
                  <a:lnTo>
                    <a:pt x="17325" y="15266"/>
                  </a:lnTo>
                  <a:lnTo>
                    <a:pt x="17607" y="15525"/>
                  </a:lnTo>
                  <a:lnTo>
                    <a:pt x="18218" y="15395"/>
                  </a:lnTo>
                  <a:lnTo>
                    <a:pt x="18090" y="14808"/>
                  </a:lnTo>
                  <a:lnTo>
                    <a:pt x="17644" y="14323"/>
                  </a:lnTo>
                  <a:lnTo>
                    <a:pt x="17161" y="14134"/>
                  </a:lnTo>
                  <a:lnTo>
                    <a:pt x="17325" y="13936"/>
                  </a:lnTo>
                  <a:lnTo>
                    <a:pt x="18027" y="14264"/>
                  </a:lnTo>
                  <a:lnTo>
                    <a:pt x="18027" y="13915"/>
                  </a:lnTo>
                  <a:lnTo>
                    <a:pt x="17575" y="13343"/>
                  </a:lnTo>
                  <a:lnTo>
                    <a:pt x="18090" y="13343"/>
                  </a:lnTo>
                  <a:lnTo>
                    <a:pt x="18574" y="13213"/>
                  </a:lnTo>
                  <a:lnTo>
                    <a:pt x="18701" y="12904"/>
                  </a:lnTo>
                  <a:lnTo>
                    <a:pt x="18291" y="12557"/>
                  </a:lnTo>
                  <a:lnTo>
                    <a:pt x="19052" y="12496"/>
                  </a:lnTo>
                  <a:lnTo>
                    <a:pt x="18610" y="11704"/>
                  </a:lnTo>
                  <a:lnTo>
                    <a:pt x="18993" y="11642"/>
                  </a:lnTo>
                  <a:lnTo>
                    <a:pt x="18893" y="10811"/>
                  </a:lnTo>
                  <a:lnTo>
                    <a:pt x="18250" y="10264"/>
                  </a:lnTo>
                  <a:lnTo>
                    <a:pt x="18833" y="9936"/>
                  </a:lnTo>
                  <a:lnTo>
                    <a:pt x="19376" y="9896"/>
                  </a:lnTo>
                  <a:lnTo>
                    <a:pt x="18966" y="9172"/>
                  </a:lnTo>
                  <a:lnTo>
                    <a:pt x="18966" y="7883"/>
                  </a:lnTo>
                  <a:lnTo>
                    <a:pt x="19216" y="7055"/>
                  </a:lnTo>
                  <a:lnTo>
                    <a:pt x="19640" y="6075"/>
                  </a:lnTo>
                  <a:lnTo>
                    <a:pt x="18833" y="6007"/>
                  </a:lnTo>
                  <a:lnTo>
                    <a:pt x="19959" y="5766"/>
                  </a:lnTo>
                  <a:lnTo>
                    <a:pt x="20151" y="5438"/>
                  </a:lnTo>
                  <a:lnTo>
                    <a:pt x="21600" y="4347"/>
                  </a:lnTo>
                  <a:lnTo>
                    <a:pt x="21409" y="3651"/>
                  </a:lnTo>
                  <a:lnTo>
                    <a:pt x="20342" y="3323"/>
                  </a:lnTo>
                  <a:lnTo>
                    <a:pt x="18610" y="3979"/>
                  </a:lnTo>
                  <a:lnTo>
                    <a:pt x="17735" y="4566"/>
                  </a:lnTo>
                  <a:lnTo>
                    <a:pt x="18127" y="3623"/>
                  </a:lnTo>
                  <a:lnTo>
                    <a:pt x="17808" y="3017"/>
                  </a:lnTo>
                  <a:lnTo>
                    <a:pt x="17124" y="3543"/>
                  </a:lnTo>
                  <a:lnTo>
                    <a:pt x="16067" y="2949"/>
                  </a:lnTo>
                  <a:lnTo>
                    <a:pt x="14809" y="3147"/>
                  </a:lnTo>
                  <a:lnTo>
                    <a:pt x="14649" y="2819"/>
                  </a:lnTo>
                  <a:lnTo>
                    <a:pt x="16550" y="2668"/>
                  </a:lnTo>
                  <a:lnTo>
                    <a:pt x="17899" y="2578"/>
                  </a:lnTo>
                  <a:lnTo>
                    <a:pt x="18542" y="1855"/>
                  </a:lnTo>
                  <a:lnTo>
                    <a:pt x="16317" y="288"/>
                  </a:lnTo>
                  <a:lnTo>
                    <a:pt x="1351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7"/>
            <p:cNvSpPr/>
            <p:nvPr/>
          </p:nvSpPr>
          <p:spPr>
            <a:xfrm>
              <a:off x="350878" y="15974"/>
              <a:ext cx="129924" cy="179766"/>
            </a:xfrm>
            <a:custGeom>
              <a:rect b="b" l="l" r="r" t="t"/>
              <a:pathLst>
                <a:path extrusionOk="0" h="21600" w="21600">
                  <a:moveTo>
                    <a:pt x="13652" y="0"/>
                  </a:moveTo>
                  <a:lnTo>
                    <a:pt x="11532" y="719"/>
                  </a:lnTo>
                  <a:lnTo>
                    <a:pt x="11138" y="278"/>
                  </a:lnTo>
                  <a:lnTo>
                    <a:pt x="8942" y="434"/>
                  </a:lnTo>
                  <a:lnTo>
                    <a:pt x="7619" y="909"/>
                  </a:lnTo>
                  <a:lnTo>
                    <a:pt x="6625" y="1628"/>
                  </a:lnTo>
                  <a:lnTo>
                    <a:pt x="6090" y="3832"/>
                  </a:lnTo>
                  <a:lnTo>
                    <a:pt x="5301" y="2679"/>
                  </a:lnTo>
                  <a:lnTo>
                    <a:pt x="4429" y="2496"/>
                  </a:lnTo>
                  <a:lnTo>
                    <a:pt x="3312" y="3981"/>
                  </a:lnTo>
                  <a:lnTo>
                    <a:pt x="1924" y="4591"/>
                  </a:lnTo>
                  <a:lnTo>
                    <a:pt x="1051" y="4740"/>
                  </a:lnTo>
                  <a:lnTo>
                    <a:pt x="0" y="5459"/>
                  </a:lnTo>
                  <a:lnTo>
                    <a:pt x="122" y="6700"/>
                  </a:lnTo>
                  <a:lnTo>
                    <a:pt x="995" y="7704"/>
                  </a:lnTo>
                  <a:lnTo>
                    <a:pt x="1595" y="9101"/>
                  </a:lnTo>
                  <a:lnTo>
                    <a:pt x="2918" y="10207"/>
                  </a:lnTo>
                  <a:lnTo>
                    <a:pt x="5423" y="10010"/>
                  </a:lnTo>
                  <a:lnTo>
                    <a:pt x="7084" y="10342"/>
                  </a:lnTo>
                  <a:lnTo>
                    <a:pt x="5968" y="11495"/>
                  </a:lnTo>
                  <a:lnTo>
                    <a:pt x="5367" y="11163"/>
                  </a:lnTo>
                  <a:lnTo>
                    <a:pt x="3378" y="11014"/>
                  </a:lnTo>
                  <a:lnTo>
                    <a:pt x="3706" y="12601"/>
                  </a:lnTo>
                  <a:lnTo>
                    <a:pt x="4701" y="13692"/>
                  </a:lnTo>
                  <a:lnTo>
                    <a:pt x="4513" y="14710"/>
                  </a:lnTo>
                  <a:lnTo>
                    <a:pt x="3190" y="15327"/>
                  </a:lnTo>
                  <a:lnTo>
                    <a:pt x="2646" y="16392"/>
                  </a:lnTo>
                  <a:lnTo>
                    <a:pt x="3772" y="16866"/>
                  </a:lnTo>
                  <a:lnTo>
                    <a:pt x="4767" y="18440"/>
                  </a:lnTo>
                  <a:lnTo>
                    <a:pt x="2852" y="17395"/>
                  </a:lnTo>
                  <a:lnTo>
                    <a:pt x="2383" y="17585"/>
                  </a:lnTo>
                  <a:lnTo>
                    <a:pt x="2777" y="19355"/>
                  </a:lnTo>
                  <a:lnTo>
                    <a:pt x="1389" y="19877"/>
                  </a:lnTo>
                  <a:lnTo>
                    <a:pt x="1529" y="20983"/>
                  </a:lnTo>
                  <a:lnTo>
                    <a:pt x="2918" y="21078"/>
                  </a:lnTo>
                  <a:lnTo>
                    <a:pt x="3978" y="21363"/>
                  </a:lnTo>
                  <a:lnTo>
                    <a:pt x="6090" y="20983"/>
                  </a:lnTo>
                  <a:lnTo>
                    <a:pt x="8013" y="21600"/>
                  </a:lnTo>
                  <a:lnTo>
                    <a:pt x="9937" y="20264"/>
                  </a:lnTo>
                  <a:lnTo>
                    <a:pt x="9937" y="19681"/>
                  </a:lnTo>
                  <a:lnTo>
                    <a:pt x="8679" y="19789"/>
                  </a:lnTo>
                  <a:lnTo>
                    <a:pt x="8614" y="19267"/>
                  </a:lnTo>
                  <a:lnTo>
                    <a:pt x="9608" y="18548"/>
                  </a:lnTo>
                  <a:lnTo>
                    <a:pt x="9937" y="17585"/>
                  </a:lnTo>
                  <a:lnTo>
                    <a:pt x="11063" y="16866"/>
                  </a:lnTo>
                  <a:lnTo>
                    <a:pt x="11720" y="15958"/>
                  </a:lnTo>
                  <a:lnTo>
                    <a:pt x="11138" y="14608"/>
                  </a:lnTo>
                  <a:lnTo>
                    <a:pt x="11663" y="14126"/>
                  </a:lnTo>
                  <a:lnTo>
                    <a:pt x="10669" y="13801"/>
                  </a:lnTo>
                  <a:lnTo>
                    <a:pt x="12864" y="13455"/>
                  </a:lnTo>
                  <a:lnTo>
                    <a:pt x="13315" y="12885"/>
                  </a:lnTo>
                  <a:lnTo>
                    <a:pt x="14854" y="12411"/>
                  </a:lnTo>
                  <a:lnTo>
                    <a:pt x="16026" y="9861"/>
                  </a:lnTo>
                  <a:lnTo>
                    <a:pt x="17227" y="8966"/>
                  </a:lnTo>
                  <a:lnTo>
                    <a:pt x="18954" y="6856"/>
                  </a:lnTo>
                  <a:lnTo>
                    <a:pt x="17359" y="6897"/>
                  </a:lnTo>
                  <a:lnTo>
                    <a:pt x="18016" y="6090"/>
                  </a:lnTo>
                  <a:lnTo>
                    <a:pt x="19817" y="5310"/>
                  </a:lnTo>
                  <a:lnTo>
                    <a:pt x="21600" y="3635"/>
                  </a:lnTo>
                  <a:lnTo>
                    <a:pt x="21600" y="2584"/>
                  </a:lnTo>
                  <a:lnTo>
                    <a:pt x="20277" y="1431"/>
                  </a:lnTo>
                  <a:lnTo>
                    <a:pt x="18682" y="909"/>
                  </a:lnTo>
                  <a:lnTo>
                    <a:pt x="16777" y="583"/>
                  </a:lnTo>
                  <a:lnTo>
                    <a:pt x="15182" y="278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7"/>
            <p:cNvSpPr/>
            <p:nvPr/>
          </p:nvSpPr>
          <p:spPr>
            <a:xfrm>
              <a:off x="328581" y="80099"/>
              <a:ext cx="47466" cy="75438"/>
            </a:xfrm>
            <a:custGeom>
              <a:rect b="b" l="l" r="r" t="t"/>
              <a:pathLst>
                <a:path extrusionOk="0" h="21600" w="21600">
                  <a:moveTo>
                    <a:pt x="8501" y="0"/>
                  </a:moveTo>
                  <a:lnTo>
                    <a:pt x="3801" y="469"/>
                  </a:lnTo>
                  <a:lnTo>
                    <a:pt x="4700" y="2296"/>
                  </a:lnTo>
                  <a:lnTo>
                    <a:pt x="2722" y="2862"/>
                  </a:lnTo>
                  <a:lnTo>
                    <a:pt x="1233" y="5287"/>
                  </a:lnTo>
                  <a:lnTo>
                    <a:pt x="0" y="8569"/>
                  </a:lnTo>
                  <a:lnTo>
                    <a:pt x="1233" y="11883"/>
                  </a:lnTo>
                  <a:lnTo>
                    <a:pt x="3442" y="14179"/>
                  </a:lnTo>
                  <a:lnTo>
                    <a:pt x="7089" y="14066"/>
                  </a:lnTo>
                  <a:lnTo>
                    <a:pt x="5445" y="15893"/>
                  </a:lnTo>
                  <a:lnTo>
                    <a:pt x="5445" y="18286"/>
                  </a:lnTo>
                  <a:lnTo>
                    <a:pt x="7602" y="20808"/>
                  </a:lnTo>
                  <a:lnTo>
                    <a:pt x="11609" y="21600"/>
                  </a:lnTo>
                  <a:lnTo>
                    <a:pt x="15256" y="21131"/>
                  </a:lnTo>
                  <a:lnTo>
                    <a:pt x="18878" y="16346"/>
                  </a:lnTo>
                  <a:lnTo>
                    <a:pt x="21600" y="14422"/>
                  </a:lnTo>
                  <a:lnTo>
                    <a:pt x="19211" y="12142"/>
                  </a:lnTo>
                  <a:lnTo>
                    <a:pt x="17568" y="7437"/>
                  </a:lnTo>
                  <a:lnTo>
                    <a:pt x="14332" y="5966"/>
                  </a:lnTo>
                  <a:lnTo>
                    <a:pt x="11044" y="4365"/>
                  </a:lnTo>
                  <a:lnTo>
                    <a:pt x="850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7"/>
            <p:cNvSpPr/>
            <p:nvPr/>
          </p:nvSpPr>
          <p:spPr>
            <a:xfrm>
              <a:off x="1150345" y="80607"/>
              <a:ext cx="39474" cy="62964"/>
            </a:xfrm>
            <a:custGeom>
              <a:rect b="b" l="l" r="r" t="t"/>
              <a:pathLst>
                <a:path extrusionOk="0" h="21600" w="21600">
                  <a:moveTo>
                    <a:pt x="11588" y="0"/>
                  </a:moveTo>
                  <a:lnTo>
                    <a:pt x="6335" y="2189"/>
                  </a:lnTo>
                  <a:lnTo>
                    <a:pt x="0" y="8466"/>
                  </a:lnTo>
                  <a:lnTo>
                    <a:pt x="3276" y="10267"/>
                  </a:lnTo>
                  <a:lnTo>
                    <a:pt x="5253" y="16428"/>
                  </a:lnTo>
                  <a:lnTo>
                    <a:pt x="9147" y="19411"/>
                  </a:lnTo>
                  <a:lnTo>
                    <a:pt x="15945" y="21600"/>
                  </a:lnTo>
                  <a:lnTo>
                    <a:pt x="20920" y="20651"/>
                  </a:lnTo>
                  <a:lnTo>
                    <a:pt x="21600" y="13386"/>
                  </a:lnTo>
                  <a:lnTo>
                    <a:pt x="16161" y="4785"/>
                  </a:lnTo>
                  <a:lnTo>
                    <a:pt x="1158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947698" y="89695"/>
              <a:ext cx="29160" cy="24354"/>
            </a:xfrm>
            <a:custGeom>
              <a:rect b="b" l="l" r="r" t="t"/>
              <a:pathLst>
                <a:path extrusionOk="0" h="21600" w="21600">
                  <a:moveTo>
                    <a:pt x="16879" y="0"/>
                  </a:moveTo>
                  <a:lnTo>
                    <a:pt x="13954" y="4310"/>
                  </a:lnTo>
                  <a:lnTo>
                    <a:pt x="11824" y="9973"/>
                  </a:lnTo>
                  <a:lnTo>
                    <a:pt x="11280" y="3558"/>
                  </a:lnTo>
                  <a:lnTo>
                    <a:pt x="6309" y="3909"/>
                  </a:lnTo>
                  <a:lnTo>
                    <a:pt x="0" y="8219"/>
                  </a:lnTo>
                  <a:lnTo>
                    <a:pt x="7103" y="8871"/>
                  </a:lnTo>
                  <a:lnTo>
                    <a:pt x="5348" y="15937"/>
                  </a:lnTo>
                  <a:lnTo>
                    <a:pt x="8857" y="21600"/>
                  </a:lnTo>
                  <a:lnTo>
                    <a:pt x="12743" y="17741"/>
                  </a:lnTo>
                  <a:lnTo>
                    <a:pt x="13035" y="13832"/>
                  </a:lnTo>
                  <a:lnTo>
                    <a:pt x="15960" y="12078"/>
                  </a:lnTo>
                  <a:lnTo>
                    <a:pt x="20388" y="9221"/>
                  </a:lnTo>
                  <a:lnTo>
                    <a:pt x="21600" y="5312"/>
                  </a:lnTo>
                  <a:lnTo>
                    <a:pt x="1687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827352" y="96920"/>
              <a:ext cx="44280" cy="31914"/>
            </a:xfrm>
            <a:custGeom>
              <a:rect b="b" l="l" r="r" t="t"/>
              <a:pathLst>
                <a:path extrusionOk="0" h="21600" w="21600">
                  <a:moveTo>
                    <a:pt x="11874" y="0"/>
                  </a:moveTo>
                  <a:lnTo>
                    <a:pt x="9726" y="5429"/>
                  </a:lnTo>
                  <a:lnTo>
                    <a:pt x="6640" y="1109"/>
                  </a:lnTo>
                  <a:lnTo>
                    <a:pt x="0" y="6193"/>
                  </a:lnTo>
                  <a:lnTo>
                    <a:pt x="2314" y="14030"/>
                  </a:lnTo>
                  <a:lnTo>
                    <a:pt x="5483" y="14260"/>
                  </a:lnTo>
                  <a:lnTo>
                    <a:pt x="5841" y="18924"/>
                  </a:lnTo>
                  <a:lnTo>
                    <a:pt x="12040" y="21600"/>
                  </a:lnTo>
                  <a:lnTo>
                    <a:pt x="18321" y="19688"/>
                  </a:lnTo>
                  <a:lnTo>
                    <a:pt x="21600" y="10819"/>
                  </a:lnTo>
                  <a:lnTo>
                    <a:pt x="17330" y="4588"/>
                  </a:lnTo>
                  <a:lnTo>
                    <a:pt x="1187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797096" y="112895"/>
              <a:ext cx="48600" cy="71766"/>
            </a:xfrm>
            <a:custGeom>
              <a:rect b="b" l="l" r="r" t="t"/>
              <a:pathLst>
                <a:path extrusionOk="0" h="21600" w="21600">
                  <a:moveTo>
                    <a:pt x="12719" y="0"/>
                  </a:moveTo>
                  <a:lnTo>
                    <a:pt x="9909" y="221"/>
                  </a:lnTo>
                  <a:lnTo>
                    <a:pt x="9182" y="2889"/>
                  </a:lnTo>
                  <a:lnTo>
                    <a:pt x="6372" y="2889"/>
                  </a:lnTo>
                  <a:lnTo>
                    <a:pt x="5318" y="340"/>
                  </a:lnTo>
                  <a:lnTo>
                    <a:pt x="0" y="3008"/>
                  </a:lnTo>
                  <a:lnTo>
                    <a:pt x="1606" y="8514"/>
                  </a:lnTo>
                  <a:lnTo>
                    <a:pt x="5318" y="14037"/>
                  </a:lnTo>
                  <a:lnTo>
                    <a:pt x="8304" y="15822"/>
                  </a:lnTo>
                  <a:lnTo>
                    <a:pt x="6523" y="17997"/>
                  </a:lnTo>
                  <a:lnTo>
                    <a:pt x="10612" y="21600"/>
                  </a:lnTo>
                  <a:lnTo>
                    <a:pt x="13121" y="21498"/>
                  </a:lnTo>
                  <a:lnTo>
                    <a:pt x="13999" y="16434"/>
                  </a:lnTo>
                  <a:lnTo>
                    <a:pt x="15780" y="15346"/>
                  </a:lnTo>
                  <a:lnTo>
                    <a:pt x="16833" y="10537"/>
                  </a:lnTo>
                  <a:lnTo>
                    <a:pt x="21600" y="7919"/>
                  </a:lnTo>
                  <a:lnTo>
                    <a:pt x="15228" y="2617"/>
                  </a:lnTo>
                  <a:lnTo>
                    <a:pt x="1271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186584" y="129942"/>
              <a:ext cx="25920" cy="31914"/>
            </a:xfrm>
            <a:custGeom>
              <a:rect b="b" l="l" r="r" t="t"/>
              <a:pathLst>
                <a:path extrusionOk="0" h="21600" w="21600">
                  <a:moveTo>
                    <a:pt x="9647" y="0"/>
                  </a:moveTo>
                  <a:lnTo>
                    <a:pt x="6635" y="1950"/>
                  </a:lnTo>
                  <a:lnTo>
                    <a:pt x="0" y="21600"/>
                  </a:lnTo>
                  <a:lnTo>
                    <a:pt x="20659" y="15980"/>
                  </a:lnTo>
                  <a:lnTo>
                    <a:pt x="21600" y="10055"/>
                  </a:lnTo>
                  <a:lnTo>
                    <a:pt x="12376" y="1109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>
              <a:off x="289801" y="131184"/>
              <a:ext cx="25596" cy="3067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429" y="6166"/>
                  </a:lnTo>
                  <a:lnTo>
                    <a:pt x="4768" y="10104"/>
                  </a:lnTo>
                  <a:lnTo>
                    <a:pt x="1383" y="14599"/>
                  </a:lnTo>
                  <a:lnTo>
                    <a:pt x="9489" y="15196"/>
                  </a:lnTo>
                  <a:lnTo>
                    <a:pt x="15592" y="20208"/>
                  </a:lnTo>
                  <a:lnTo>
                    <a:pt x="21600" y="21600"/>
                  </a:lnTo>
                  <a:lnTo>
                    <a:pt x="20217" y="15474"/>
                  </a:lnTo>
                  <a:lnTo>
                    <a:pt x="17261" y="8194"/>
                  </a:lnTo>
                  <a:lnTo>
                    <a:pt x="7486" y="2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>
              <a:off x="319719" y="141175"/>
              <a:ext cx="13608" cy="2197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807" y="9051"/>
                  </a:lnTo>
                  <a:lnTo>
                    <a:pt x="3944" y="16936"/>
                  </a:lnTo>
                  <a:lnTo>
                    <a:pt x="9500" y="21600"/>
                  </a:lnTo>
                  <a:lnTo>
                    <a:pt x="19807" y="17658"/>
                  </a:lnTo>
                  <a:lnTo>
                    <a:pt x="21600" y="9828"/>
                  </a:lnTo>
                  <a:lnTo>
                    <a:pt x="13444" y="2332"/>
                  </a:lnTo>
                  <a:lnTo>
                    <a:pt x="9500" y="7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>
              <a:off x="259150" y="141570"/>
              <a:ext cx="12366" cy="9936"/>
            </a:xfrm>
            <a:custGeom>
              <a:rect b="b" l="l" r="r" t="t"/>
              <a:pathLst>
                <a:path extrusionOk="0" h="21600" w="21600">
                  <a:moveTo>
                    <a:pt x="7595" y="0"/>
                  </a:moveTo>
                  <a:lnTo>
                    <a:pt x="0" y="14850"/>
                  </a:lnTo>
                  <a:lnTo>
                    <a:pt x="0" y="21600"/>
                  </a:lnTo>
                  <a:lnTo>
                    <a:pt x="12625" y="21600"/>
                  </a:lnTo>
                  <a:lnTo>
                    <a:pt x="21600" y="12150"/>
                  </a:lnTo>
                  <a:lnTo>
                    <a:pt x="11737" y="2700"/>
                  </a:lnTo>
                  <a:lnTo>
                    <a:pt x="759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842085" y="150376"/>
              <a:ext cx="17550" cy="21060"/>
            </a:xfrm>
            <a:custGeom>
              <a:rect b="b" l="l" r="r" t="t"/>
              <a:pathLst>
                <a:path extrusionOk="0" h="21600" w="21600">
                  <a:moveTo>
                    <a:pt x="11807" y="0"/>
                  </a:moveTo>
                  <a:lnTo>
                    <a:pt x="556" y="4517"/>
                  </a:lnTo>
                  <a:lnTo>
                    <a:pt x="3959" y="11408"/>
                  </a:lnTo>
                  <a:lnTo>
                    <a:pt x="0" y="16794"/>
                  </a:lnTo>
                  <a:lnTo>
                    <a:pt x="9793" y="21600"/>
                  </a:lnTo>
                  <a:lnTo>
                    <a:pt x="21600" y="13087"/>
                  </a:lnTo>
                  <a:lnTo>
                    <a:pt x="13752" y="8223"/>
                  </a:lnTo>
                  <a:lnTo>
                    <a:pt x="1180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254804" y="156754"/>
              <a:ext cx="15930" cy="15606"/>
            </a:xfrm>
            <a:custGeom>
              <a:rect b="b" l="l" r="r" t="t"/>
              <a:pathLst>
                <a:path extrusionOk="0" h="21600" w="21600">
                  <a:moveTo>
                    <a:pt x="13557" y="0"/>
                  </a:moveTo>
                  <a:lnTo>
                    <a:pt x="4902" y="3287"/>
                  </a:lnTo>
                  <a:lnTo>
                    <a:pt x="0" y="12600"/>
                  </a:lnTo>
                  <a:lnTo>
                    <a:pt x="8655" y="21600"/>
                  </a:lnTo>
                  <a:lnTo>
                    <a:pt x="19915" y="13304"/>
                  </a:lnTo>
                  <a:lnTo>
                    <a:pt x="21600" y="5009"/>
                  </a:lnTo>
                  <a:lnTo>
                    <a:pt x="1355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7"/>
            <p:cNvSpPr/>
            <p:nvPr/>
          </p:nvSpPr>
          <p:spPr>
            <a:xfrm>
              <a:off x="329710" y="163472"/>
              <a:ext cx="11556" cy="723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1580" y="17887"/>
                  </a:lnTo>
                  <a:lnTo>
                    <a:pt x="17175" y="21600"/>
                  </a:lnTo>
                  <a:lnTo>
                    <a:pt x="20862" y="19069"/>
                  </a:lnTo>
                  <a:lnTo>
                    <a:pt x="21600" y="12994"/>
                  </a:lnTo>
                  <a:lnTo>
                    <a:pt x="16437" y="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7"/>
            <p:cNvSpPr/>
            <p:nvPr/>
          </p:nvSpPr>
          <p:spPr>
            <a:xfrm>
              <a:off x="214049" y="167479"/>
              <a:ext cx="29160" cy="3353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7171" y="2073"/>
                  </a:lnTo>
                  <a:lnTo>
                    <a:pt x="12158" y="1855"/>
                  </a:lnTo>
                  <a:lnTo>
                    <a:pt x="5348" y="10036"/>
                  </a:lnTo>
                  <a:lnTo>
                    <a:pt x="0" y="19018"/>
                  </a:lnTo>
                  <a:lnTo>
                    <a:pt x="4429" y="21600"/>
                  </a:lnTo>
                  <a:lnTo>
                    <a:pt x="9484" y="19818"/>
                  </a:lnTo>
                  <a:lnTo>
                    <a:pt x="15417" y="14691"/>
                  </a:lnTo>
                  <a:lnTo>
                    <a:pt x="18634" y="14109"/>
                  </a:lnTo>
                  <a:lnTo>
                    <a:pt x="21015" y="978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7"/>
            <p:cNvSpPr/>
            <p:nvPr/>
          </p:nvSpPr>
          <p:spPr>
            <a:xfrm>
              <a:off x="674209" y="171092"/>
              <a:ext cx="909144" cy="713718"/>
            </a:xfrm>
            <a:custGeom>
              <a:rect b="b" l="l" r="r" t="t"/>
              <a:pathLst>
                <a:path extrusionOk="0" h="21600" w="21600">
                  <a:moveTo>
                    <a:pt x="12751" y="0"/>
                  </a:moveTo>
                  <a:lnTo>
                    <a:pt x="12505" y="253"/>
                  </a:lnTo>
                  <a:lnTo>
                    <a:pt x="12411" y="506"/>
                  </a:lnTo>
                  <a:lnTo>
                    <a:pt x="12384" y="747"/>
                  </a:lnTo>
                  <a:lnTo>
                    <a:pt x="12195" y="735"/>
                  </a:lnTo>
                  <a:lnTo>
                    <a:pt x="11957" y="1025"/>
                  </a:lnTo>
                  <a:lnTo>
                    <a:pt x="11872" y="905"/>
                  </a:lnTo>
                  <a:lnTo>
                    <a:pt x="11597" y="953"/>
                  </a:lnTo>
                  <a:lnTo>
                    <a:pt x="11558" y="1097"/>
                  </a:lnTo>
                  <a:lnTo>
                    <a:pt x="11283" y="1168"/>
                  </a:lnTo>
                  <a:lnTo>
                    <a:pt x="11084" y="1437"/>
                  </a:lnTo>
                  <a:lnTo>
                    <a:pt x="10962" y="1447"/>
                  </a:lnTo>
                  <a:lnTo>
                    <a:pt x="10839" y="1772"/>
                  </a:lnTo>
                  <a:lnTo>
                    <a:pt x="10925" y="2028"/>
                  </a:lnTo>
                  <a:lnTo>
                    <a:pt x="10697" y="2089"/>
                  </a:lnTo>
                  <a:lnTo>
                    <a:pt x="10450" y="2062"/>
                  </a:lnTo>
                  <a:lnTo>
                    <a:pt x="10270" y="2161"/>
                  </a:lnTo>
                  <a:lnTo>
                    <a:pt x="10278" y="2643"/>
                  </a:lnTo>
                  <a:lnTo>
                    <a:pt x="10374" y="3005"/>
                  </a:lnTo>
                  <a:lnTo>
                    <a:pt x="10184" y="2764"/>
                  </a:lnTo>
                  <a:lnTo>
                    <a:pt x="9969" y="2786"/>
                  </a:lnTo>
                  <a:lnTo>
                    <a:pt x="9797" y="2955"/>
                  </a:lnTo>
                  <a:lnTo>
                    <a:pt x="9844" y="3258"/>
                  </a:lnTo>
                  <a:lnTo>
                    <a:pt x="9731" y="3186"/>
                  </a:lnTo>
                  <a:lnTo>
                    <a:pt x="9766" y="2774"/>
                  </a:lnTo>
                  <a:lnTo>
                    <a:pt x="9711" y="2533"/>
                  </a:lnTo>
                  <a:lnTo>
                    <a:pt x="9663" y="2545"/>
                  </a:lnTo>
                  <a:lnTo>
                    <a:pt x="9692" y="2858"/>
                  </a:lnTo>
                  <a:lnTo>
                    <a:pt x="9503" y="3148"/>
                  </a:lnTo>
                  <a:lnTo>
                    <a:pt x="9636" y="3488"/>
                  </a:lnTo>
                  <a:lnTo>
                    <a:pt x="9550" y="3873"/>
                  </a:lnTo>
                  <a:lnTo>
                    <a:pt x="9577" y="4079"/>
                  </a:lnTo>
                  <a:lnTo>
                    <a:pt x="9692" y="4114"/>
                  </a:lnTo>
                  <a:lnTo>
                    <a:pt x="9645" y="4355"/>
                  </a:lnTo>
                  <a:lnTo>
                    <a:pt x="9702" y="4563"/>
                  </a:lnTo>
                  <a:lnTo>
                    <a:pt x="9616" y="4729"/>
                  </a:lnTo>
                  <a:lnTo>
                    <a:pt x="9589" y="4898"/>
                  </a:lnTo>
                  <a:lnTo>
                    <a:pt x="9474" y="4985"/>
                  </a:lnTo>
                  <a:lnTo>
                    <a:pt x="9435" y="5106"/>
                  </a:lnTo>
                  <a:lnTo>
                    <a:pt x="9314" y="5057"/>
                  </a:lnTo>
                  <a:lnTo>
                    <a:pt x="9513" y="4573"/>
                  </a:lnTo>
                  <a:lnTo>
                    <a:pt x="9559" y="4332"/>
                  </a:lnTo>
                  <a:lnTo>
                    <a:pt x="9447" y="4102"/>
                  </a:lnTo>
                  <a:lnTo>
                    <a:pt x="9464" y="3582"/>
                  </a:lnTo>
                  <a:lnTo>
                    <a:pt x="9427" y="3307"/>
                  </a:lnTo>
                  <a:lnTo>
                    <a:pt x="9361" y="3174"/>
                  </a:lnTo>
                  <a:lnTo>
                    <a:pt x="9456" y="2824"/>
                  </a:lnTo>
                  <a:lnTo>
                    <a:pt x="9435" y="2583"/>
                  </a:lnTo>
                  <a:lnTo>
                    <a:pt x="9162" y="2462"/>
                  </a:lnTo>
                  <a:lnTo>
                    <a:pt x="9086" y="2545"/>
                  </a:lnTo>
                  <a:lnTo>
                    <a:pt x="9020" y="2945"/>
                  </a:lnTo>
                  <a:lnTo>
                    <a:pt x="8831" y="3318"/>
                  </a:lnTo>
                  <a:lnTo>
                    <a:pt x="8831" y="3451"/>
                  </a:lnTo>
                  <a:lnTo>
                    <a:pt x="8888" y="3751"/>
                  </a:lnTo>
                  <a:lnTo>
                    <a:pt x="8849" y="3933"/>
                  </a:lnTo>
                  <a:lnTo>
                    <a:pt x="8973" y="3970"/>
                  </a:lnTo>
                  <a:lnTo>
                    <a:pt x="8973" y="4054"/>
                  </a:lnTo>
                  <a:lnTo>
                    <a:pt x="9077" y="4245"/>
                  </a:lnTo>
                  <a:lnTo>
                    <a:pt x="9008" y="4442"/>
                  </a:lnTo>
                  <a:lnTo>
                    <a:pt x="8630" y="4032"/>
                  </a:lnTo>
                  <a:lnTo>
                    <a:pt x="8488" y="3910"/>
                  </a:lnTo>
                  <a:lnTo>
                    <a:pt x="8186" y="3789"/>
                  </a:lnTo>
                  <a:lnTo>
                    <a:pt x="8130" y="3910"/>
                  </a:lnTo>
                  <a:lnTo>
                    <a:pt x="8233" y="4126"/>
                  </a:lnTo>
                  <a:lnTo>
                    <a:pt x="8120" y="4366"/>
                  </a:lnTo>
                  <a:lnTo>
                    <a:pt x="7996" y="4151"/>
                  </a:lnTo>
                  <a:lnTo>
                    <a:pt x="7846" y="4295"/>
                  </a:lnTo>
                  <a:lnTo>
                    <a:pt x="7647" y="4307"/>
                  </a:lnTo>
                  <a:lnTo>
                    <a:pt x="7571" y="4426"/>
                  </a:lnTo>
                  <a:lnTo>
                    <a:pt x="7436" y="4392"/>
                  </a:lnTo>
                  <a:lnTo>
                    <a:pt x="7540" y="4173"/>
                  </a:lnTo>
                  <a:lnTo>
                    <a:pt x="7466" y="4163"/>
                  </a:lnTo>
                  <a:lnTo>
                    <a:pt x="7105" y="4476"/>
                  </a:lnTo>
                  <a:lnTo>
                    <a:pt x="6889" y="4645"/>
                  </a:lnTo>
                  <a:lnTo>
                    <a:pt x="6860" y="4864"/>
                  </a:lnTo>
                  <a:lnTo>
                    <a:pt x="6700" y="4935"/>
                  </a:lnTo>
                  <a:lnTo>
                    <a:pt x="6614" y="4816"/>
                  </a:lnTo>
                  <a:lnTo>
                    <a:pt x="6614" y="4623"/>
                  </a:lnTo>
                  <a:lnTo>
                    <a:pt x="6747" y="4573"/>
                  </a:lnTo>
                  <a:lnTo>
                    <a:pt x="6688" y="4382"/>
                  </a:lnTo>
                  <a:lnTo>
                    <a:pt x="6394" y="4261"/>
                  </a:lnTo>
                  <a:lnTo>
                    <a:pt x="6472" y="4476"/>
                  </a:lnTo>
                  <a:lnTo>
                    <a:pt x="6424" y="4683"/>
                  </a:lnTo>
                  <a:lnTo>
                    <a:pt x="6510" y="4888"/>
                  </a:lnTo>
                  <a:lnTo>
                    <a:pt x="6451" y="5116"/>
                  </a:lnTo>
                  <a:lnTo>
                    <a:pt x="6356" y="4997"/>
                  </a:lnTo>
                  <a:lnTo>
                    <a:pt x="6262" y="4970"/>
                  </a:lnTo>
                  <a:lnTo>
                    <a:pt x="6016" y="5287"/>
                  </a:lnTo>
                  <a:lnTo>
                    <a:pt x="6083" y="5513"/>
                  </a:lnTo>
                  <a:lnTo>
                    <a:pt x="5997" y="5588"/>
                  </a:lnTo>
                  <a:lnTo>
                    <a:pt x="5740" y="5391"/>
                  </a:lnTo>
                  <a:lnTo>
                    <a:pt x="5676" y="5501"/>
                  </a:lnTo>
                  <a:lnTo>
                    <a:pt x="5740" y="5634"/>
                  </a:lnTo>
                  <a:lnTo>
                    <a:pt x="5732" y="5781"/>
                  </a:lnTo>
                  <a:lnTo>
                    <a:pt x="5646" y="5709"/>
                  </a:lnTo>
                  <a:lnTo>
                    <a:pt x="5516" y="5610"/>
                  </a:lnTo>
                  <a:lnTo>
                    <a:pt x="5504" y="5140"/>
                  </a:lnTo>
                  <a:lnTo>
                    <a:pt x="5335" y="4898"/>
                  </a:lnTo>
                  <a:lnTo>
                    <a:pt x="5409" y="4850"/>
                  </a:lnTo>
                  <a:lnTo>
                    <a:pt x="5874" y="5106"/>
                  </a:lnTo>
                  <a:lnTo>
                    <a:pt x="6046" y="5019"/>
                  </a:lnTo>
                  <a:lnTo>
                    <a:pt x="6158" y="4850"/>
                  </a:lnTo>
                  <a:lnTo>
                    <a:pt x="6149" y="4623"/>
                  </a:lnTo>
                  <a:lnTo>
                    <a:pt x="6073" y="4454"/>
                  </a:lnTo>
                  <a:lnTo>
                    <a:pt x="5684" y="4042"/>
                  </a:lnTo>
                  <a:lnTo>
                    <a:pt x="5399" y="3960"/>
                  </a:lnTo>
                  <a:lnTo>
                    <a:pt x="5232" y="3729"/>
                  </a:lnTo>
                  <a:lnTo>
                    <a:pt x="5124" y="3861"/>
                  </a:lnTo>
                  <a:lnTo>
                    <a:pt x="5012" y="3620"/>
                  </a:lnTo>
                  <a:lnTo>
                    <a:pt x="5146" y="3511"/>
                  </a:lnTo>
                  <a:lnTo>
                    <a:pt x="4823" y="3220"/>
                  </a:lnTo>
                  <a:lnTo>
                    <a:pt x="4634" y="3307"/>
                  </a:lnTo>
                  <a:lnTo>
                    <a:pt x="4443" y="3295"/>
                  </a:lnTo>
                  <a:lnTo>
                    <a:pt x="4284" y="3620"/>
                  </a:lnTo>
                  <a:lnTo>
                    <a:pt x="4112" y="3598"/>
                  </a:lnTo>
                  <a:lnTo>
                    <a:pt x="3884" y="3763"/>
                  </a:lnTo>
                  <a:lnTo>
                    <a:pt x="3600" y="4235"/>
                  </a:lnTo>
                  <a:lnTo>
                    <a:pt x="3432" y="4501"/>
                  </a:lnTo>
                  <a:lnTo>
                    <a:pt x="3182" y="5151"/>
                  </a:lnTo>
                  <a:lnTo>
                    <a:pt x="2993" y="5588"/>
                  </a:lnTo>
                  <a:lnTo>
                    <a:pt x="2785" y="5901"/>
                  </a:lnTo>
                  <a:lnTo>
                    <a:pt x="2511" y="6143"/>
                  </a:lnTo>
                  <a:lnTo>
                    <a:pt x="2415" y="6324"/>
                  </a:lnTo>
                  <a:lnTo>
                    <a:pt x="2445" y="6949"/>
                  </a:lnTo>
                  <a:lnTo>
                    <a:pt x="2484" y="7228"/>
                  </a:lnTo>
                  <a:lnTo>
                    <a:pt x="2626" y="7361"/>
                  </a:lnTo>
                  <a:lnTo>
                    <a:pt x="2768" y="7300"/>
                  </a:lnTo>
                  <a:lnTo>
                    <a:pt x="2976" y="6999"/>
                  </a:lnTo>
                  <a:lnTo>
                    <a:pt x="3040" y="7158"/>
                  </a:lnTo>
                  <a:lnTo>
                    <a:pt x="3118" y="7505"/>
                  </a:lnTo>
                  <a:lnTo>
                    <a:pt x="3204" y="7783"/>
                  </a:lnTo>
                  <a:lnTo>
                    <a:pt x="3229" y="8002"/>
                  </a:lnTo>
                  <a:lnTo>
                    <a:pt x="3354" y="7986"/>
                  </a:lnTo>
                  <a:lnTo>
                    <a:pt x="3410" y="7805"/>
                  </a:lnTo>
                  <a:lnTo>
                    <a:pt x="3535" y="7833"/>
                  </a:lnTo>
                  <a:lnTo>
                    <a:pt x="3592" y="7602"/>
                  </a:lnTo>
                  <a:lnTo>
                    <a:pt x="3629" y="7180"/>
                  </a:lnTo>
                  <a:lnTo>
                    <a:pt x="3734" y="7119"/>
                  </a:lnTo>
                  <a:lnTo>
                    <a:pt x="3828" y="6828"/>
                  </a:lnTo>
                  <a:lnTo>
                    <a:pt x="3734" y="6686"/>
                  </a:lnTo>
                  <a:lnTo>
                    <a:pt x="3656" y="6493"/>
                  </a:lnTo>
                  <a:lnTo>
                    <a:pt x="3734" y="6094"/>
                  </a:lnTo>
                  <a:lnTo>
                    <a:pt x="3932" y="5841"/>
                  </a:lnTo>
                  <a:lnTo>
                    <a:pt x="4094" y="5600"/>
                  </a:lnTo>
                  <a:lnTo>
                    <a:pt x="4074" y="5407"/>
                  </a:lnTo>
                  <a:lnTo>
                    <a:pt x="4178" y="5188"/>
                  </a:lnTo>
                  <a:lnTo>
                    <a:pt x="4357" y="5091"/>
                  </a:lnTo>
                  <a:lnTo>
                    <a:pt x="4499" y="5250"/>
                  </a:lnTo>
                  <a:lnTo>
                    <a:pt x="4509" y="5381"/>
                  </a:lnTo>
                  <a:lnTo>
                    <a:pt x="4443" y="5441"/>
                  </a:lnTo>
                  <a:lnTo>
                    <a:pt x="4207" y="5769"/>
                  </a:lnTo>
                  <a:lnTo>
                    <a:pt x="4112" y="5950"/>
                  </a:lnTo>
                  <a:lnTo>
                    <a:pt x="4065" y="6116"/>
                  </a:lnTo>
                  <a:lnTo>
                    <a:pt x="4112" y="6372"/>
                  </a:lnTo>
                  <a:lnTo>
                    <a:pt x="4094" y="6637"/>
                  </a:lnTo>
                  <a:lnTo>
                    <a:pt x="4198" y="6719"/>
                  </a:lnTo>
                  <a:lnTo>
                    <a:pt x="4254" y="6867"/>
                  </a:lnTo>
                  <a:lnTo>
                    <a:pt x="4426" y="6806"/>
                  </a:lnTo>
                  <a:lnTo>
                    <a:pt x="4604" y="6709"/>
                  </a:lnTo>
                  <a:lnTo>
                    <a:pt x="4793" y="6686"/>
                  </a:lnTo>
                  <a:lnTo>
                    <a:pt x="4899" y="6818"/>
                  </a:lnTo>
                  <a:lnTo>
                    <a:pt x="4784" y="6961"/>
                  </a:lnTo>
                  <a:lnTo>
                    <a:pt x="4680" y="6977"/>
                  </a:lnTo>
                  <a:lnTo>
                    <a:pt x="4568" y="6927"/>
                  </a:lnTo>
                  <a:lnTo>
                    <a:pt x="4435" y="6961"/>
                  </a:lnTo>
                  <a:lnTo>
                    <a:pt x="4302" y="7037"/>
                  </a:lnTo>
                  <a:lnTo>
                    <a:pt x="4310" y="7180"/>
                  </a:lnTo>
                  <a:lnTo>
                    <a:pt x="4379" y="7262"/>
                  </a:lnTo>
                  <a:lnTo>
                    <a:pt x="4414" y="7228"/>
                  </a:lnTo>
                  <a:lnTo>
                    <a:pt x="4406" y="7371"/>
                  </a:lnTo>
                  <a:lnTo>
                    <a:pt x="4388" y="7564"/>
                  </a:lnTo>
                  <a:lnTo>
                    <a:pt x="4302" y="7564"/>
                  </a:lnTo>
                  <a:lnTo>
                    <a:pt x="4216" y="7383"/>
                  </a:lnTo>
                  <a:lnTo>
                    <a:pt x="4121" y="7470"/>
                  </a:lnTo>
                  <a:lnTo>
                    <a:pt x="4074" y="7624"/>
                  </a:lnTo>
                  <a:lnTo>
                    <a:pt x="4074" y="7805"/>
                  </a:lnTo>
                  <a:lnTo>
                    <a:pt x="4094" y="8002"/>
                  </a:lnTo>
                  <a:lnTo>
                    <a:pt x="3952" y="8074"/>
                  </a:lnTo>
                  <a:lnTo>
                    <a:pt x="3932" y="8167"/>
                  </a:lnTo>
                  <a:lnTo>
                    <a:pt x="3828" y="8167"/>
                  </a:lnTo>
                  <a:lnTo>
                    <a:pt x="3819" y="8108"/>
                  </a:lnTo>
                  <a:lnTo>
                    <a:pt x="3715" y="8074"/>
                  </a:lnTo>
                  <a:lnTo>
                    <a:pt x="3582" y="8145"/>
                  </a:lnTo>
                  <a:lnTo>
                    <a:pt x="3420" y="8255"/>
                  </a:lnTo>
                  <a:lnTo>
                    <a:pt x="3354" y="8314"/>
                  </a:lnTo>
                  <a:lnTo>
                    <a:pt x="3307" y="8243"/>
                  </a:lnTo>
                  <a:lnTo>
                    <a:pt x="3195" y="8156"/>
                  </a:lnTo>
                  <a:lnTo>
                    <a:pt x="3136" y="8217"/>
                  </a:lnTo>
                  <a:lnTo>
                    <a:pt x="3032" y="8265"/>
                  </a:lnTo>
                  <a:lnTo>
                    <a:pt x="3032" y="8183"/>
                  </a:lnTo>
                  <a:lnTo>
                    <a:pt x="2928" y="8133"/>
                  </a:lnTo>
                  <a:lnTo>
                    <a:pt x="2928" y="8046"/>
                  </a:lnTo>
                  <a:lnTo>
                    <a:pt x="2898" y="7942"/>
                  </a:lnTo>
                  <a:lnTo>
                    <a:pt x="2976" y="7771"/>
                  </a:lnTo>
                  <a:lnTo>
                    <a:pt x="3005" y="7795"/>
                  </a:lnTo>
                  <a:lnTo>
                    <a:pt x="3032" y="7711"/>
                  </a:lnTo>
                  <a:lnTo>
                    <a:pt x="2976" y="7674"/>
                  </a:lnTo>
                  <a:lnTo>
                    <a:pt x="2967" y="7602"/>
                  </a:lnTo>
                  <a:lnTo>
                    <a:pt x="2993" y="7518"/>
                  </a:lnTo>
                  <a:lnTo>
                    <a:pt x="2993" y="7399"/>
                  </a:lnTo>
                  <a:lnTo>
                    <a:pt x="2910" y="7470"/>
                  </a:lnTo>
                  <a:lnTo>
                    <a:pt x="2871" y="7542"/>
                  </a:lnTo>
                  <a:lnTo>
                    <a:pt x="2777" y="7552"/>
                  </a:lnTo>
                  <a:lnTo>
                    <a:pt x="2748" y="7624"/>
                  </a:lnTo>
                  <a:lnTo>
                    <a:pt x="2729" y="7686"/>
                  </a:lnTo>
                  <a:lnTo>
                    <a:pt x="2729" y="7927"/>
                  </a:lnTo>
                  <a:lnTo>
                    <a:pt x="2768" y="8062"/>
                  </a:lnTo>
                  <a:lnTo>
                    <a:pt x="2777" y="8195"/>
                  </a:lnTo>
                  <a:lnTo>
                    <a:pt x="2804" y="8277"/>
                  </a:lnTo>
                  <a:lnTo>
                    <a:pt x="2739" y="8386"/>
                  </a:lnTo>
                  <a:lnTo>
                    <a:pt x="2721" y="8337"/>
                  </a:lnTo>
                  <a:lnTo>
                    <a:pt x="2635" y="8349"/>
                  </a:lnTo>
                  <a:lnTo>
                    <a:pt x="2614" y="8398"/>
                  </a:lnTo>
                  <a:lnTo>
                    <a:pt x="2531" y="8386"/>
                  </a:lnTo>
                  <a:lnTo>
                    <a:pt x="2390" y="8485"/>
                  </a:lnTo>
                  <a:lnTo>
                    <a:pt x="2295" y="8798"/>
                  </a:lnTo>
                  <a:lnTo>
                    <a:pt x="2236" y="8858"/>
                  </a:lnTo>
                  <a:lnTo>
                    <a:pt x="2152" y="8892"/>
                  </a:lnTo>
                  <a:lnTo>
                    <a:pt x="2057" y="8941"/>
                  </a:lnTo>
                  <a:lnTo>
                    <a:pt x="2028" y="9110"/>
                  </a:lnTo>
                  <a:lnTo>
                    <a:pt x="1782" y="9269"/>
                  </a:lnTo>
                  <a:lnTo>
                    <a:pt x="1687" y="9182"/>
                  </a:lnTo>
                  <a:lnTo>
                    <a:pt x="1714" y="9413"/>
                  </a:lnTo>
                  <a:lnTo>
                    <a:pt x="1545" y="9363"/>
                  </a:lnTo>
                  <a:lnTo>
                    <a:pt x="1412" y="9413"/>
                  </a:lnTo>
                  <a:lnTo>
                    <a:pt x="1422" y="9555"/>
                  </a:lnTo>
                  <a:lnTo>
                    <a:pt x="1584" y="9632"/>
                  </a:lnTo>
                  <a:lnTo>
                    <a:pt x="1658" y="9725"/>
                  </a:lnTo>
                  <a:lnTo>
                    <a:pt x="1762" y="9932"/>
                  </a:lnTo>
                  <a:lnTo>
                    <a:pt x="1743" y="10306"/>
                  </a:lnTo>
                  <a:lnTo>
                    <a:pt x="1687" y="10416"/>
                  </a:lnTo>
                  <a:lnTo>
                    <a:pt x="1515" y="10416"/>
                  </a:lnTo>
                  <a:lnTo>
                    <a:pt x="1430" y="10426"/>
                  </a:lnTo>
                  <a:lnTo>
                    <a:pt x="1317" y="10388"/>
                  </a:lnTo>
                  <a:lnTo>
                    <a:pt x="1175" y="10388"/>
                  </a:lnTo>
                  <a:lnTo>
                    <a:pt x="1051" y="10354"/>
                  </a:lnTo>
                  <a:lnTo>
                    <a:pt x="900" y="10487"/>
                  </a:lnTo>
                  <a:lnTo>
                    <a:pt x="939" y="10559"/>
                  </a:lnTo>
                  <a:lnTo>
                    <a:pt x="929" y="10691"/>
                  </a:lnTo>
                  <a:lnTo>
                    <a:pt x="929" y="10750"/>
                  </a:lnTo>
                  <a:lnTo>
                    <a:pt x="948" y="10810"/>
                  </a:lnTo>
                  <a:lnTo>
                    <a:pt x="948" y="10882"/>
                  </a:lnTo>
                  <a:lnTo>
                    <a:pt x="929" y="10991"/>
                  </a:lnTo>
                  <a:lnTo>
                    <a:pt x="921" y="11063"/>
                  </a:lnTo>
                  <a:lnTo>
                    <a:pt x="882" y="11125"/>
                  </a:lnTo>
                  <a:lnTo>
                    <a:pt x="873" y="11234"/>
                  </a:lnTo>
                  <a:lnTo>
                    <a:pt x="900" y="11294"/>
                  </a:lnTo>
                  <a:lnTo>
                    <a:pt x="948" y="11306"/>
                  </a:lnTo>
                  <a:lnTo>
                    <a:pt x="956" y="11415"/>
                  </a:lnTo>
                  <a:lnTo>
                    <a:pt x="939" y="11547"/>
                  </a:lnTo>
                  <a:lnTo>
                    <a:pt x="995" y="11524"/>
                  </a:lnTo>
                  <a:lnTo>
                    <a:pt x="1051" y="11547"/>
                  </a:lnTo>
                  <a:lnTo>
                    <a:pt x="1089" y="11500"/>
                  </a:lnTo>
                  <a:lnTo>
                    <a:pt x="1184" y="11524"/>
                  </a:lnTo>
                  <a:lnTo>
                    <a:pt x="1214" y="11622"/>
                  </a:lnTo>
                  <a:lnTo>
                    <a:pt x="1243" y="11668"/>
                  </a:lnTo>
                  <a:lnTo>
                    <a:pt x="1206" y="11668"/>
                  </a:lnTo>
                  <a:lnTo>
                    <a:pt x="1175" y="11765"/>
                  </a:lnTo>
                  <a:lnTo>
                    <a:pt x="1110" y="11934"/>
                  </a:lnTo>
                  <a:lnTo>
                    <a:pt x="1034" y="11996"/>
                  </a:lnTo>
                  <a:lnTo>
                    <a:pt x="929" y="12068"/>
                  </a:lnTo>
                  <a:lnTo>
                    <a:pt x="862" y="12177"/>
                  </a:lnTo>
                  <a:lnTo>
                    <a:pt x="853" y="12259"/>
                  </a:lnTo>
                  <a:lnTo>
                    <a:pt x="814" y="12390"/>
                  </a:lnTo>
                  <a:lnTo>
                    <a:pt x="844" y="12587"/>
                  </a:lnTo>
                  <a:lnTo>
                    <a:pt x="758" y="12708"/>
                  </a:lnTo>
                  <a:lnTo>
                    <a:pt x="701" y="12742"/>
                  </a:lnTo>
                  <a:lnTo>
                    <a:pt x="616" y="12840"/>
                  </a:lnTo>
                  <a:lnTo>
                    <a:pt x="522" y="12852"/>
                  </a:lnTo>
                  <a:lnTo>
                    <a:pt x="465" y="12911"/>
                  </a:lnTo>
                  <a:lnTo>
                    <a:pt x="400" y="13070"/>
                  </a:lnTo>
                  <a:lnTo>
                    <a:pt x="331" y="13115"/>
                  </a:lnTo>
                  <a:lnTo>
                    <a:pt x="294" y="13214"/>
                  </a:lnTo>
                  <a:lnTo>
                    <a:pt x="294" y="13286"/>
                  </a:lnTo>
                  <a:lnTo>
                    <a:pt x="267" y="13371"/>
                  </a:lnTo>
                  <a:lnTo>
                    <a:pt x="228" y="13395"/>
                  </a:lnTo>
                  <a:lnTo>
                    <a:pt x="172" y="13492"/>
                  </a:lnTo>
                  <a:lnTo>
                    <a:pt x="133" y="13586"/>
                  </a:lnTo>
                  <a:lnTo>
                    <a:pt x="142" y="13636"/>
                  </a:lnTo>
                  <a:lnTo>
                    <a:pt x="103" y="13708"/>
                  </a:lnTo>
                  <a:lnTo>
                    <a:pt x="68" y="13745"/>
                  </a:lnTo>
                  <a:lnTo>
                    <a:pt x="56" y="13805"/>
                  </a:lnTo>
                  <a:lnTo>
                    <a:pt x="56" y="13866"/>
                  </a:lnTo>
                  <a:lnTo>
                    <a:pt x="115" y="13926"/>
                  </a:lnTo>
                  <a:lnTo>
                    <a:pt x="142" y="13998"/>
                  </a:lnTo>
                  <a:lnTo>
                    <a:pt x="133" y="14070"/>
                  </a:lnTo>
                  <a:lnTo>
                    <a:pt x="142" y="14141"/>
                  </a:lnTo>
                  <a:lnTo>
                    <a:pt x="152" y="14276"/>
                  </a:lnTo>
                  <a:lnTo>
                    <a:pt x="142" y="14408"/>
                  </a:lnTo>
                  <a:lnTo>
                    <a:pt x="115" y="14480"/>
                  </a:lnTo>
                  <a:lnTo>
                    <a:pt x="125" y="14551"/>
                  </a:lnTo>
                  <a:lnTo>
                    <a:pt x="95" y="14623"/>
                  </a:lnTo>
                  <a:lnTo>
                    <a:pt x="47" y="14722"/>
                  </a:lnTo>
                  <a:lnTo>
                    <a:pt x="0" y="14745"/>
                  </a:lnTo>
                  <a:lnTo>
                    <a:pt x="47" y="14794"/>
                  </a:lnTo>
                  <a:lnTo>
                    <a:pt x="95" y="14903"/>
                  </a:lnTo>
                  <a:lnTo>
                    <a:pt x="86" y="14963"/>
                  </a:lnTo>
                  <a:lnTo>
                    <a:pt x="103" y="15073"/>
                  </a:lnTo>
                  <a:lnTo>
                    <a:pt x="115" y="15095"/>
                  </a:lnTo>
                  <a:lnTo>
                    <a:pt x="142" y="15122"/>
                  </a:lnTo>
                  <a:lnTo>
                    <a:pt x="142" y="15144"/>
                  </a:lnTo>
                  <a:lnTo>
                    <a:pt x="172" y="15182"/>
                  </a:lnTo>
                  <a:lnTo>
                    <a:pt x="219" y="15194"/>
                  </a:lnTo>
                  <a:lnTo>
                    <a:pt x="275" y="15254"/>
                  </a:lnTo>
                  <a:lnTo>
                    <a:pt x="306" y="15276"/>
                  </a:lnTo>
                  <a:lnTo>
                    <a:pt x="323" y="15303"/>
                  </a:lnTo>
                  <a:lnTo>
                    <a:pt x="331" y="15363"/>
                  </a:lnTo>
                  <a:lnTo>
                    <a:pt x="361" y="15385"/>
                  </a:lnTo>
                  <a:lnTo>
                    <a:pt x="388" y="15397"/>
                  </a:lnTo>
                  <a:lnTo>
                    <a:pt x="426" y="15445"/>
                  </a:lnTo>
                  <a:lnTo>
                    <a:pt x="473" y="15529"/>
                  </a:lnTo>
                  <a:lnTo>
                    <a:pt x="483" y="15626"/>
                  </a:lnTo>
                  <a:lnTo>
                    <a:pt x="503" y="15676"/>
                  </a:lnTo>
                  <a:lnTo>
                    <a:pt x="559" y="15747"/>
                  </a:lnTo>
                  <a:lnTo>
                    <a:pt x="637" y="15797"/>
                  </a:lnTo>
                  <a:lnTo>
                    <a:pt x="664" y="15807"/>
                  </a:lnTo>
                  <a:lnTo>
                    <a:pt x="731" y="15891"/>
                  </a:lnTo>
                  <a:lnTo>
                    <a:pt x="814" y="15966"/>
                  </a:lnTo>
                  <a:lnTo>
                    <a:pt x="909" y="16060"/>
                  </a:lnTo>
                  <a:lnTo>
                    <a:pt x="1015" y="16121"/>
                  </a:lnTo>
                  <a:lnTo>
                    <a:pt x="1042" y="16121"/>
                  </a:lnTo>
                  <a:lnTo>
                    <a:pt x="1064" y="16121"/>
                  </a:lnTo>
                  <a:lnTo>
                    <a:pt x="1167" y="16072"/>
                  </a:lnTo>
                  <a:lnTo>
                    <a:pt x="1241" y="16038"/>
                  </a:lnTo>
                  <a:lnTo>
                    <a:pt x="1365" y="16012"/>
                  </a:lnTo>
                  <a:lnTo>
                    <a:pt x="1430" y="16012"/>
                  </a:lnTo>
                  <a:lnTo>
                    <a:pt x="1507" y="16038"/>
                  </a:lnTo>
                  <a:lnTo>
                    <a:pt x="1554" y="16038"/>
                  </a:lnTo>
                  <a:lnTo>
                    <a:pt x="1650" y="16072"/>
                  </a:lnTo>
                  <a:lnTo>
                    <a:pt x="1743" y="16038"/>
                  </a:lnTo>
                  <a:lnTo>
                    <a:pt x="1800" y="15988"/>
                  </a:lnTo>
                  <a:lnTo>
                    <a:pt x="1963" y="15916"/>
                  </a:lnTo>
                  <a:lnTo>
                    <a:pt x="2045" y="15891"/>
                  </a:lnTo>
                  <a:lnTo>
                    <a:pt x="2131" y="15879"/>
                  </a:lnTo>
                  <a:lnTo>
                    <a:pt x="2226" y="15879"/>
                  </a:lnTo>
                  <a:lnTo>
                    <a:pt x="2304" y="15879"/>
                  </a:lnTo>
                  <a:lnTo>
                    <a:pt x="2378" y="15966"/>
                  </a:lnTo>
                  <a:lnTo>
                    <a:pt x="2415" y="16060"/>
                  </a:lnTo>
                  <a:lnTo>
                    <a:pt x="2472" y="16147"/>
                  </a:lnTo>
                  <a:lnTo>
                    <a:pt x="2558" y="16147"/>
                  </a:lnTo>
                  <a:lnTo>
                    <a:pt x="2596" y="16121"/>
                  </a:lnTo>
                  <a:lnTo>
                    <a:pt x="2635" y="16132"/>
                  </a:lnTo>
                  <a:lnTo>
                    <a:pt x="2739" y="16087"/>
                  </a:lnTo>
                  <a:lnTo>
                    <a:pt x="2739" y="16121"/>
                  </a:lnTo>
                  <a:lnTo>
                    <a:pt x="2768" y="16147"/>
                  </a:lnTo>
                  <a:lnTo>
                    <a:pt x="2785" y="16207"/>
                  </a:lnTo>
                  <a:lnTo>
                    <a:pt x="2834" y="16231"/>
                  </a:lnTo>
                  <a:lnTo>
                    <a:pt x="2871" y="16313"/>
                  </a:lnTo>
                  <a:lnTo>
                    <a:pt x="2851" y="16422"/>
                  </a:lnTo>
                  <a:lnTo>
                    <a:pt x="2815" y="16569"/>
                  </a:lnTo>
                  <a:lnTo>
                    <a:pt x="2834" y="16591"/>
                  </a:lnTo>
                  <a:lnTo>
                    <a:pt x="2815" y="16690"/>
                  </a:lnTo>
                  <a:lnTo>
                    <a:pt x="2785" y="16784"/>
                  </a:lnTo>
                  <a:lnTo>
                    <a:pt x="2768" y="16822"/>
                  </a:lnTo>
                  <a:lnTo>
                    <a:pt x="2768" y="16871"/>
                  </a:lnTo>
                  <a:lnTo>
                    <a:pt x="2834" y="17003"/>
                  </a:lnTo>
                  <a:lnTo>
                    <a:pt x="2898" y="17112"/>
                  </a:lnTo>
                  <a:lnTo>
                    <a:pt x="3005" y="17244"/>
                  </a:lnTo>
                  <a:lnTo>
                    <a:pt x="3087" y="17387"/>
                  </a:lnTo>
                  <a:lnTo>
                    <a:pt x="3118" y="17486"/>
                  </a:lnTo>
                  <a:lnTo>
                    <a:pt x="3136" y="17521"/>
                  </a:lnTo>
                  <a:lnTo>
                    <a:pt x="3126" y="17546"/>
                  </a:lnTo>
                  <a:lnTo>
                    <a:pt x="3174" y="17630"/>
                  </a:lnTo>
                  <a:lnTo>
                    <a:pt x="3195" y="17715"/>
                  </a:lnTo>
                  <a:lnTo>
                    <a:pt x="3221" y="17849"/>
                  </a:lnTo>
                  <a:lnTo>
                    <a:pt x="3195" y="17896"/>
                  </a:lnTo>
                  <a:lnTo>
                    <a:pt x="3182" y="17920"/>
                  </a:lnTo>
                  <a:lnTo>
                    <a:pt x="3212" y="18002"/>
                  </a:lnTo>
                  <a:lnTo>
                    <a:pt x="3241" y="18089"/>
                  </a:lnTo>
                  <a:lnTo>
                    <a:pt x="3268" y="18139"/>
                  </a:lnTo>
                  <a:lnTo>
                    <a:pt x="3278" y="18209"/>
                  </a:lnTo>
                  <a:lnTo>
                    <a:pt x="3268" y="18305"/>
                  </a:lnTo>
                  <a:lnTo>
                    <a:pt x="3229" y="18364"/>
                  </a:lnTo>
                  <a:lnTo>
                    <a:pt x="3174" y="18452"/>
                  </a:lnTo>
                  <a:lnTo>
                    <a:pt x="3148" y="18511"/>
                  </a:lnTo>
                  <a:lnTo>
                    <a:pt x="3109" y="18633"/>
                  </a:lnTo>
                  <a:lnTo>
                    <a:pt x="3099" y="18692"/>
                  </a:lnTo>
                  <a:lnTo>
                    <a:pt x="3062" y="18814"/>
                  </a:lnTo>
                  <a:lnTo>
                    <a:pt x="3040" y="18933"/>
                  </a:lnTo>
                  <a:lnTo>
                    <a:pt x="3052" y="19017"/>
                  </a:lnTo>
                  <a:lnTo>
                    <a:pt x="3062" y="19126"/>
                  </a:lnTo>
                  <a:lnTo>
                    <a:pt x="3148" y="19258"/>
                  </a:lnTo>
                  <a:lnTo>
                    <a:pt x="3165" y="19345"/>
                  </a:lnTo>
                  <a:lnTo>
                    <a:pt x="3221" y="19511"/>
                  </a:lnTo>
                  <a:lnTo>
                    <a:pt x="3278" y="19632"/>
                  </a:lnTo>
                  <a:lnTo>
                    <a:pt x="3315" y="19692"/>
                  </a:lnTo>
                  <a:lnTo>
                    <a:pt x="3325" y="19767"/>
                  </a:lnTo>
                  <a:lnTo>
                    <a:pt x="3325" y="19933"/>
                  </a:lnTo>
                  <a:lnTo>
                    <a:pt x="3364" y="20151"/>
                  </a:lnTo>
                  <a:lnTo>
                    <a:pt x="3393" y="20261"/>
                  </a:lnTo>
                  <a:lnTo>
                    <a:pt x="3410" y="20404"/>
                  </a:lnTo>
                  <a:lnTo>
                    <a:pt x="3449" y="20514"/>
                  </a:lnTo>
                  <a:lnTo>
                    <a:pt x="3526" y="20623"/>
                  </a:lnTo>
                  <a:lnTo>
                    <a:pt x="3600" y="20816"/>
                  </a:lnTo>
                  <a:lnTo>
                    <a:pt x="3656" y="20947"/>
                  </a:lnTo>
                  <a:lnTo>
                    <a:pt x="3724" y="21094"/>
                  </a:lnTo>
                  <a:lnTo>
                    <a:pt x="3724" y="21216"/>
                  </a:lnTo>
                  <a:lnTo>
                    <a:pt x="3685" y="21238"/>
                  </a:lnTo>
                  <a:lnTo>
                    <a:pt x="3724" y="21347"/>
                  </a:lnTo>
                  <a:lnTo>
                    <a:pt x="3724" y="21441"/>
                  </a:lnTo>
                  <a:lnTo>
                    <a:pt x="3734" y="21491"/>
                  </a:lnTo>
                  <a:lnTo>
                    <a:pt x="3742" y="21468"/>
                  </a:lnTo>
                  <a:lnTo>
                    <a:pt x="3790" y="21540"/>
                  </a:lnTo>
                  <a:lnTo>
                    <a:pt x="3828" y="21540"/>
                  </a:lnTo>
                  <a:lnTo>
                    <a:pt x="3876" y="21600"/>
                  </a:lnTo>
                  <a:lnTo>
                    <a:pt x="3923" y="21600"/>
                  </a:lnTo>
                  <a:lnTo>
                    <a:pt x="3988" y="21540"/>
                  </a:lnTo>
                  <a:lnTo>
                    <a:pt x="4074" y="21516"/>
                  </a:lnTo>
                  <a:lnTo>
                    <a:pt x="4178" y="21457"/>
                  </a:lnTo>
                  <a:lnTo>
                    <a:pt x="4225" y="21468"/>
                  </a:lnTo>
                  <a:lnTo>
                    <a:pt x="4293" y="21441"/>
                  </a:lnTo>
                  <a:lnTo>
                    <a:pt x="4406" y="21479"/>
                  </a:lnTo>
                  <a:lnTo>
                    <a:pt x="4453" y="21441"/>
                  </a:lnTo>
                  <a:lnTo>
                    <a:pt x="4521" y="21468"/>
                  </a:lnTo>
                  <a:lnTo>
                    <a:pt x="4530" y="21419"/>
                  </a:lnTo>
                  <a:lnTo>
                    <a:pt x="4585" y="21407"/>
                  </a:lnTo>
                  <a:lnTo>
                    <a:pt x="4690" y="21347"/>
                  </a:lnTo>
                  <a:lnTo>
                    <a:pt x="4766" y="21275"/>
                  </a:lnTo>
                  <a:lnTo>
                    <a:pt x="4840" y="21178"/>
                  </a:lnTo>
                  <a:lnTo>
                    <a:pt x="4955" y="21019"/>
                  </a:lnTo>
                  <a:lnTo>
                    <a:pt x="5012" y="20913"/>
                  </a:lnTo>
                  <a:lnTo>
                    <a:pt x="5041" y="20838"/>
                  </a:lnTo>
                  <a:lnTo>
                    <a:pt x="5090" y="20766"/>
                  </a:lnTo>
                  <a:lnTo>
                    <a:pt x="5107" y="20744"/>
                  </a:lnTo>
                  <a:lnTo>
                    <a:pt x="5173" y="20672"/>
                  </a:lnTo>
                  <a:lnTo>
                    <a:pt x="5202" y="20597"/>
                  </a:lnTo>
                  <a:lnTo>
                    <a:pt x="5210" y="20476"/>
                  </a:lnTo>
                  <a:lnTo>
                    <a:pt x="5240" y="20370"/>
                  </a:lnTo>
                  <a:lnTo>
                    <a:pt x="5249" y="20295"/>
                  </a:lnTo>
                  <a:lnTo>
                    <a:pt x="5220" y="20285"/>
                  </a:lnTo>
                  <a:lnTo>
                    <a:pt x="5210" y="20223"/>
                  </a:lnTo>
                  <a:lnTo>
                    <a:pt x="5259" y="20175"/>
                  </a:lnTo>
                  <a:lnTo>
                    <a:pt x="5382" y="20092"/>
                  </a:lnTo>
                  <a:lnTo>
                    <a:pt x="5468" y="20042"/>
                  </a:lnTo>
                  <a:lnTo>
                    <a:pt x="5516" y="19994"/>
                  </a:lnTo>
                  <a:lnTo>
                    <a:pt x="5533" y="19933"/>
                  </a:lnTo>
                  <a:lnTo>
                    <a:pt x="5504" y="19910"/>
                  </a:lnTo>
                  <a:lnTo>
                    <a:pt x="5524" y="19839"/>
                  </a:lnTo>
                  <a:lnTo>
                    <a:pt x="5524" y="19692"/>
                  </a:lnTo>
                  <a:lnTo>
                    <a:pt x="5504" y="19707"/>
                  </a:lnTo>
                  <a:lnTo>
                    <a:pt x="5504" y="19658"/>
                  </a:lnTo>
                  <a:lnTo>
                    <a:pt x="5487" y="19571"/>
                  </a:lnTo>
                  <a:lnTo>
                    <a:pt x="5438" y="19466"/>
                  </a:lnTo>
                  <a:lnTo>
                    <a:pt x="5448" y="19367"/>
                  </a:lnTo>
                  <a:lnTo>
                    <a:pt x="5495" y="19330"/>
                  </a:lnTo>
                  <a:lnTo>
                    <a:pt x="5572" y="19236"/>
                  </a:lnTo>
                  <a:lnTo>
                    <a:pt x="5610" y="19208"/>
                  </a:lnTo>
                  <a:lnTo>
                    <a:pt x="5723" y="19067"/>
                  </a:lnTo>
                  <a:lnTo>
                    <a:pt x="5847" y="19005"/>
                  </a:lnTo>
                  <a:lnTo>
                    <a:pt x="5941" y="18957"/>
                  </a:lnTo>
                  <a:lnTo>
                    <a:pt x="6007" y="18874"/>
                  </a:lnTo>
                  <a:lnTo>
                    <a:pt x="6046" y="18776"/>
                  </a:lnTo>
                  <a:lnTo>
                    <a:pt x="6073" y="18680"/>
                  </a:lnTo>
                  <a:lnTo>
                    <a:pt x="6054" y="18605"/>
                  </a:lnTo>
                  <a:lnTo>
                    <a:pt x="6054" y="18390"/>
                  </a:lnTo>
                  <a:lnTo>
                    <a:pt x="6046" y="18270"/>
                  </a:lnTo>
                  <a:lnTo>
                    <a:pt x="6046" y="18139"/>
                  </a:lnTo>
                  <a:lnTo>
                    <a:pt x="6024" y="18077"/>
                  </a:lnTo>
                  <a:lnTo>
                    <a:pt x="5989" y="18052"/>
                  </a:lnTo>
                  <a:lnTo>
                    <a:pt x="5941" y="17920"/>
                  </a:lnTo>
                  <a:lnTo>
                    <a:pt x="5904" y="17837"/>
                  </a:lnTo>
                  <a:lnTo>
                    <a:pt x="5912" y="17777"/>
                  </a:lnTo>
                  <a:lnTo>
                    <a:pt x="5904" y="17739"/>
                  </a:lnTo>
                  <a:lnTo>
                    <a:pt x="5930" y="17655"/>
                  </a:lnTo>
                  <a:lnTo>
                    <a:pt x="5930" y="17618"/>
                  </a:lnTo>
                  <a:lnTo>
                    <a:pt x="5865" y="17568"/>
                  </a:lnTo>
                  <a:lnTo>
                    <a:pt x="5855" y="17497"/>
                  </a:lnTo>
                  <a:lnTo>
                    <a:pt x="5904" y="17339"/>
                  </a:lnTo>
                  <a:lnTo>
                    <a:pt x="5941" y="17293"/>
                  </a:lnTo>
                  <a:lnTo>
                    <a:pt x="5960" y="17206"/>
                  </a:lnTo>
                  <a:lnTo>
                    <a:pt x="5997" y="17158"/>
                  </a:lnTo>
                  <a:lnTo>
                    <a:pt x="6016" y="17063"/>
                  </a:lnTo>
                  <a:lnTo>
                    <a:pt x="6054" y="17052"/>
                  </a:lnTo>
                  <a:lnTo>
                    <a:pt x="6083" y="16991"/>
                  </a:lnTo>
                  <a:lnTo>
                    <a:pt x="6158" y="16943"/>
                  </a:lnTo>
                  <a:lnTo>
                    <a:pt x="6179" y="16906"/>
                  </a:lnTo>
                  <a:lnTo>
                    <a:pt x="6205" y="16834"/>
                  </a:lnTo>
                  <a:lnTo>
                    <a:pt x="6321" y="16675"/>
                  </a:lnTo>
                  <a:lnTo>
                    <a:pt x="6416" y="16581"/>
                  </a:lnTo>
                  <a:lnTo>
                    <a:pt x="6566" y="16449"/>
                  </a:lnTo>
                  <a:lnTo>
                    <a:pt x="6669" y="16340"/>
                  </a:lnTo>
                  <a:lnTo>
                    <a:pt x="6794" y="16159"/>
                  </a:lnTo>
                  <a:lnTo>
                    <a:pt x="6877" y="16012"/>
                  </a:lnTo>
                  <a:lnTo>
                    <a:pt x="6963" y="15819"/>
                  </a:lnTo>
                  <a:lnTo>
                    <a:pt x="7031" y="15650"/>
                  </a:lnTo>
                  <a:lnTo>
                    <a:pt x="7078" y="15506"/>
                  </a:lnTo>
                  <a:lnTo>
                    <a:pt x="7105" y="15363"/>
                  </a:lnTo>
                  <a:lnTo>
                    <a:pt x="7125" y="15313"/>
                  </a:lnTo>
                  <a:lnTo>
                    <a:pt x="7125" y="15242"/>
                  </a:lnTo>
                  <a:lnTo>
                    <a:pt x="7135" y="15166"/>
                  </a:lnTo>
                  <a:lnTo>
                    <a:pt x="7135" y="15132"/>
                  </a:lnTo>
                  <a:lnTo>
                    <a:pt x="7096" y="15132"/>
                  </a:lnTo>
                  <a:lnTo>
                    <a:pt x="7049" y="15182"/>
                  </a:lnTo>
                  <a:lnTo>
                    <a:pt x="6993" y="15194"/>
                  </a:lnTo>
                  <a:lnTo>
                    <a:pt x="6946" y="15216"/>
                  </a:lnTo>
                  <a:lnTo>
                    <a:pt x="6907" y="15216"/>
                  </a:lnTo>
                  <a:lnTo>
                    <a:pt x="6850" y="15216"/>
                  </a:lnTo>
                  <a:lnTo>
                    <a:pt x="6812" y="15242"/>
                  </a:lnTo>
                  <a:lnTo>
                    <a:pt x="6765" y="15254"/>
                  </a:lnTo>
                  <a:lnTo>
                    <a:pt x="6669" y="15288"/>
                  </a:lnTo>
                  <a:lnTo>
                    <a:pt x="6558" y="15303"/>
                  </a:lnTo>
                  <a:lnTo>
                    <a:pt x="6463" y="15336"/>
                  </a:lnTo>
                  <a:lnTo>
                    <a:pt x="6416" y="15336"/>
                  </a:lnTo>
                  <a:lnTo>
                    <a:pt x="6368" y="15276"/>
                  </a:lnTo>
                  <a:lnTo>
                    <a:pt x="6347" y="15216"/>
                  </a:lnTo>
                  <a:lnTo>
                    <a:pt x="6309" y="15194"/>
                  </a:lnTo>
                  <a:lnTo>
                    <a:pt x="6262" y="15155"/>
                  </a:lnTo>
                  <a:lnTo>
                    <a:pt x="6321" y="15122"/>
                  </a:lnTo>
                  <a:lnTo>
                    <a:pt x="6321" y="15061"/>
                  </a:lnTo>
                  <a:lnTo>
                    <a:pt x="6291" y="15023"/>
                  </a:lnTo>
                  <a:lnTo>
                    <a:pt x="6244" y="14985"/>
                  </a:lnTo>
                  <a:lnTo>
                    <a:pt x="6215" y="14941"/>
                  </a:lnTo>
                  <a:lnTo>
                    <a:pt x="6158" y="14864"/>
                  </a:lnTo>
                  <a:lnTo>
                    <a:pt x="6102" y="14794"/>
                  </a:lnTo>
                  <a:lnTo>
                    <a:pt x="5960" y="14661"/>
                  </a:lnTo>
                  <a:lnTo>
                    <a:pt x="5904" y="14589"/>
                  </a:lnTo>
                  <a:lnTo>
                    <a:pt x="5874" y="14469"/>
                  </a:lnTo>
                  <a:lnTo>
                    <a:pt x="5818" y="14311"/>
                  </a:lnTo>
                  <a:lnTo>
                    <a:pt x="5761" y="14261"/>
                  </a:lnTo>
                  <a:lnTo>
                    <a:pt x="5723" y="14227"/>
                  </a:lnTo>
                  <a:lnTo>
                    <a:pt x="5684" y="14058"/>
                  </a:lnTo>
                  <a:lnTo>
                    <a:pt x="5666" y="13914"/>
                  </a:lnTo>
                  <a:lnTo>
                    <a:pt x="5684" y="13889"/>
                  </a:lnTo>
                  <a:lnTo>
                    <a:pt x="5646" y="13745"/>
                  </a:lnTo>
                  <a:lnTo>
                    <a:pt x="5627" y="13718"/>
                  </a:lnTo>
                  <a:lnTo>
                    <a:pt x="5504" y="13586"/>
                  </a:lnTo>
                  <a:lnTo>
                    <a:pt x="5504" y="13492"/>
                  </a:lnTo>
                  <a:lnTo>
                    <a:pt x="5524" y="13467"/>
                  </a:lnTo>
                  <a:lnTo>
                    <a:pt x="5430" y="13311"/>
                  </a:lnTo>
                  <a:lnTo>
                    <a:pt x="5391" y="13224"/>
                  </a:lnTo>
                  <a:lnTo>
                    <a:pt x="5352" y="13142"/>
                  </a:lnTo>
                  <a:lnTo>
                    <a:pt x="5279" y="12911"/>
                  </a:lnTo>
                  <a:lnTo>
                    <a:pt x="5210" y="12768"/>
                  </a:lnTo>
                  <a:lnTo>
                    <a:pt x="5163" y="12609"/>
                  </a:lnTo>
                  <a:lnTo>
                    <a:pt x="5173" y="12599"/>
                  </a:lnTo>
                  <a:lnTo>
                    <a:pt x="5249" y="12814"/>
                  </a:lnTo>
                  <a:lnTo>
                    <a:pt x="5296" y="12889"/>
                  </a:lnTo>
                  <a:lnTo>
                    <a:pt x="5335" y="12934"/>
                  </a:lnTo>
                  <a:lnTo>
                    <a:pt x="5362" y="12911"/>
                  </a:lnTo>
                  <a:lnTo>
                    <a:pt x="5391" y="12840"/>
                  </a:lnTo>
                  <a:lnTo>
                    <a:pt x="5409" y="12730"/>
                  </a:lnTo>
                  <a:lnTo>
                    <a:pt x="5438" y="12671"/>
                  </a:lnTo>
                  <a:lnTo>
                    <a:pt x="5438" y="12693"/>
                  </a:lnTo>
                  <a:lnTo>
                    <a:pt x="5430" y="12753"/>
                  </a:lnTo>
                  <a:lnTo>
                    <a:pt x="5430" y="12802"/>
                  </a:lnTo>
                  <a:lnTo>
                    <a:pt x="5409" y="12889"/>
                  </a:lnTo>
                  <a:lnTo>
                    <a:pt x="5456" y="12889"/>
                  </a:lnTo>
                  <a:lnTo>
                    <a:pt x="5516" y="12983"/>
                  </a:lnTo>
                  <a:lnTo>
                    <a:pt x="5580" y="13105"/>
                  </a:lnTo>
                  <a:lnTo>
                    <a:pt x="5619" y="13214"/>
                  </a:lnTo>
                  <a:lnTo>
                    <a:pt x="5646" y="13251"/>
                  </a:lnTo>
                  <a:lnTo>
                    <a:pt x="5676" y="13323"/>
                  </a:lnTo>
                  <a:lnTo>
                    <a:pt x="5666" y="13357"/>
                  </a:lnTo>
                  <a:lnTo>
                    <a:pt x="5705" y="13443"/>
                  </a:lnTo>
                  <a:lnTo>
                    <a:pt x="5761" y="13467"/>
                  </a:lnTo>
                  <a:lnTo>
                    <a:pt x="5808" y="13526"/>
                  </a:lnTo>
                  <a:lnTo>
                    <a:pt x="5865" y="13685"/>
                  </a:lnTo>
                  <a:lnTo>
                    <a:pt x="5865" y="13767"/>
                  </a:lnTo>
                  <a:lnTo>
                    <a:pt x="5874" y="13866"/>
                  </a:lnTo>
                  <a:lnTo>
                    <a:pt x="5941" y="13998"/>
                  </a:lnTo>
                  <a:lnTo>
                    <a:pt x="5989" y="14020"/>
                  </a:lnTo>
                  <a:lnTo>
                    <a:pt x="6063" y="14118"/>
                  </a:lnTo>
                  <a:lnTo>
                    <a:pt x="6093" y="14227"/>
                  </a:lnTo>
                  <a:lnTo>
                    <a:pt x="6149" y="14348"/>
                  </a:lnTo>
                  <a:lnTo>
                    <a:pt x="6205" y="14398"/>
                  </a:lnTo>
                  <a:lnTo>
                    <a:pt x="6215" y="14458"/>
                  </a:lnTo>
                  <a:lnTo>
                    <a:pt x="6244" y="14492"/>
                  </a:lnTo>
                  <a:lnTo>
                    <a:pt x="6252" y="14551"/>
                  </a:lnTo>
                  <a:lnTo>
                    <a:pt x="6252" y="14613"/>
                  </a:lnTo>
                  <a:lnTo>
                    <a:pt x="6244" y="14639"/>
                  </a:lnTo>
                  <a:lnTo>
                    <a:pt x="6252" y="14698"/>
                  </a:lnTo>
                  <a:lnTo>
                    <a:pt x="6235" y="14710"/>
                  </a:lnTo>
                  <a:lnTo>
                    <a:pt x="6262" y="14770"/>
                  </a:lnTo>
                  <a:lnTo>
                    <a:pt x="6282" y="14864"/>
                  </a:lnTo>
                  <a:lnTo>
                    <a:pt x="6301" y="14903"/>
                  </a:lnTo>
                  <a:lnTo>
                    <a:pt x="6301" y="14975"/>
                  </a:lnTo>
                  <a:lnTo>
                    <a:pt x="6330" y="15061"/>
                  </a:lnTo>
                  <a:lnTo>
                    <a:pt x="6404" y="15073"/>
                  </a:lnTo>
                  <a:lnTo>
                    <a:pt x="6443" y="15045"/>
                  </a:lnTo>
                  <a:lnTo>
                    <a:pt x="6490" y="15045"/>
                  </a:lnTo>
                  <a:lnTo>
                    <a:pt x="6510" y="15013"/>
                  </a:lnTo>
                  <a:lnTo>
                    <a:pt x="6537" y="15001"/>
                  </a:lnTo>
                  <a:lnTo>
                    <a:pt x="6558" y="14963"/>
                  </a:lnTo>
                  <a:lnTo>
                    <a:pt x="6584" y="14951"/>
                  </a:lnTo>
                  <a:lnTo>
                    <a:pt x="6669" y="14941"/>
                  </a:lnTo>
                  <a:lnTo>
                    <a:pt x="6735" y="14914"/>
                  </a:lnTo>
                  <a:lnTo>
                    <a:pt x="6794" y="14854"/>
                  </a:lnTo>
                  <a:lnTo>
                    <a:pt x="6821" y="14864"/>
                  </a:lnTo>
                  <a:lnTo>
                    <a:pt x="6868" y="14854"/>
                  </a:lnTo>
                  <a:lnTo>
                    <a:pt x="6963" y="14760"/>
                  </a:lnTo>
                  <a:lnTo>
                    <a:pt x="7135" y="14698"/>
                  </a:lnTo>
                  <a:lnTo>
                    <a:pt x="7238" y="14639"/>
                  </a:lnTo>
                  <a:lnTo>
                    <a:pt x="7238" y="14589"/>
                  </a:lnTo>
                  <a:lnTo>
                    <a:pt x="7257" y="14529"/>
                  </a:lnTo>
                  <a:lnTo>
                    <a:pt x="7333" y="14492"/>
                  </a:lnTo>
                  <a:lnTo>
                    <a:pt x="7380" y="14480"/>
                  </a:lnTo>
                  <a:lnTo>
                    <a:pt x="7446" y="14432"/>
                  </a:lnTo>
                  <a:lnTo>
                    <a:pt x="7505" y="14442"/>
                  </a:lnTo>
                  <a:lnTo>
                    <a:pt x="7552" y="14408"/>
                  </a:lnTo>
                  <a:lnTo>
                    <a:pt x="7552" y="14348"/>
                  </a:lnTo>
                  <a:lnTo>
                    <a:pt x="7588" y="14311"/>
                  </a:lnTo>
                  <a:lnTo>
                    <a:pt x="7656" y="14311"/>
                  </a:lnTo>
                  <a:lnTo>
                    <a:pt x="7682" y="14288"/>
                  </a:lnTo>
                  <a:lnTo>
                    <a:pt x="7694" y="14217"/>
                  </a:lnTo>
                  <a:lnTo>
                    <a:pt x="7760" y="14167"/>
                  </a:lnTo>
                  <a:lnTo>
                    <a:pt x="7807" y="14167"/>
                  </a:lnTo>
                  <a:lnTo>
                    <a:pt x="7816" y="14155"/>
                  </a:lnTo>
                  <a:lnTo>
                    <a:pt x="7807" y="14058"/>
                  </a:lnTo>
                  <a:lnTo>
                    <a:pt x="7824" y="13986"/>
                  </a:lnTo>
                  <a:lnTo>
                    <a:pt x="7846" y="13948"/>
                  </a:lnTo>
                  <a:lnTo>
                    <a:pt x="7892" y="13960"/>
                  </a:lnTo>
                  <a:lnTo>
                    <a:pt x="7931" y="13866"/>
                  </a:lnTo>
                  <a:lnTo>
                    <a:pt x="7978" y="13817"/>
                  </a:lnTo>
                  <a:lnTo>
                    <a:pt x="7996" y="13779"/>
                  </a:lnTo>
                  <a:lnTo>
                    <a:pt x="8035" y="13696"/>
                  </a:lnTo>
                  <a:lnTo>
                    <a:pt x="8035" y="13658"/>
                  </a:lnTo>
                  <a:lnTo>
                    <a:pt x="7996" y="13646"/>
                  </a:lnTo>
                  <a:lnTo>
                    <a:pt x="7966" y="13598"/>
                  </a:lnTo>
                  <a:lnTo>
                    <a:pt x="7919" y="13515"/>
                  </a:lnTo>
                  <a:lnTo>
                    <a:pt x="7863" y="13492"/>
                  </a:lnTo>
                  <a:lnTo>
                    <a:pt x="7789" y="13467"/>
                  </a:lnTo>
                  <a:lnTo>
                    <a:pt x="7730" y="13417"/>
                  </a:lnTo>
                  <a:lnTo>
                    <a:pt x="7682" y="13323"/>
                  </a:lnTo>
                  <a:lnTo>
                    <a:pt x="7674" y="13202"/>
                  </a:lnTo>
                  <a:lnTo>
                    <a:pt x="7682" y="13176"/>
                  </a:lnTo>
                  <a:lnTo>
                    <a:pt x="7694" y="13115"/>
                  </a:lnTo>
                  <a:lnTo>
                    <a:pt x="7682" y="13105"/>
                  </a:lnTo>
                  <a:lnTo>
                    <a:pt x="7656" y="13152"/>
                  </a:lnTo>
                  <a:lnTo>
                    <a:pt x="7588" y="13236"/>
                  </a:lnTo>
                  <a:lnTo>
                    <a:pt x="7514" y="13333"/>
                  </a:lnTo>
                  <a:lnTo>
                    <a:pt x="7436" y="13433"/>
                  </a:lnTo>
                  <a:lnTo>
                    <a:pt x="7372" y="13433"/>
                  </a:lnTo>
                  <a:lnTo>
                    <a:pt x="7286" y="13433"/>
                  </a:lnTo>
                  <a:lnTo>
                    <a:pt x="7200" y="13455"/>
                  </a:lnTo>
                  <a:lnTo>
                    <a:pt x="7200" y="13417"/>
                  </a:lnTo>
                  <a:lnTo>
                    <a:pt x="7182" y="13433"/>
                  </a:lnTo>
                  <a:lnTo>
                    <a:pt x="7162" y="13371"/>
                  </a:lnTo>
                  <a:lnTo>
                    <a:pt x="7182" y="13286"/>
                  </a:lnTo>
                  <a:lnTo>
                    <a:pt x="7182" y="13202"/>
                  </a:lnTo>
                  <a:lnTo>
                    <a:pt x="7152" y="13152"/>
                  </a:lnTo>
                  <a:lnTo>
                    <a:pt x="7125" y="13164"/>
                  </a:lnTo>
                  <a:lnTo>
                    <a:pt x="7096" y="13236"/>
                  </a:lnTo>
                  <a:lnTo>
                    <a:pt x="7105" y="13345"/>
                  </a:lnTo>
                  <a:lnTo>
                    <a:pt x="7088" y="13311"/>
                  </a:lnTo>
                  <a:lnTo>
                    <a:pt x="7078" y="13262"/>
                  </a:lnTo>
                  <a:lnTo>
                    <a:pt x="7049" y="13224"/>
                  </a:lnTo>
                  <a:lnTo>
                    <a:pt x="7040" y="13176"/>
                  </a:lnTo>
                  <a:lnTo>
                    <a:pt x="7049" y="13130"/>
                  </a:lnTo>
                  <a:lnTo>
                    <a:pt x="7040" y="13070"/>
                  </a:lnTo>
                  <a:lnTo>
                    <a:pt x="6972" y="13009"/>
                  </a:lnTo>
                  <a:lnTo>
                    <a:pt x="6954" y="12961"/>
                  </a:lnTo>
                  <a:lnTo>
                    <a:pt x="6907" y="12923"/>
                  </a:lnTo>
                  <a:lnTo>
                    <a:pt x="6868" y="12790"/>
                  </a:lnTo>
                  <a:lnTo>
                    <a:pt x="6830" y="12681"/>
                  </a:lnTo>
                  <a:lnTo>
                    <a:pt x="6842" y="12648"/>
                  </a:lnTo>
                  <a:lnTo>
                    <a:pt x="6821" y="12572"/>
                  </a:lnTo>
                  <a:lnTo>
                    <a:pt x="6889" y="12587"/>
                  </a:lnTo>
                  <a:lnTo>
                    <a:pt x="6924" y="12527"/>
                  </a:lnTo>
                  <a:lnTo>
                    <a:pt x="6993" y="12572"/>
                  </a:lnTo>
                  <a:lnTo>
                    <a:pt x="7049" y="12549"/>
                  </a:lnTo>
                  <a:lnTo>
                    <a:pt x="7135" y="12768"/>
                  </a:lnTo>
                  <a:lnTo>
                    <a:pt x="7200" y="12911"/>
                  </a:lnTo>
                  <a:lnTo>
                    <a:pt x="7304" y="12961"/>
                  </a:lnTo>
                  <a:lnTo>
                    <a:pt x="7410" y="13070"/>
                  </a:lnTo>
                  <a:lnTo>
                    <a:pt x="7532" y="13115"/>
                  </a:lnTo>
                  <a:lnTo>
                    <a:pt x="7635" y="13043"/>
                  </a:lnTo>
                  <a:lnTo>
                    <a:pt x="7711" y="13021"/>
                  </a:lnTo>
                  <a:lnTo>
                    <a:pt x="7760" y="13043"/>
                  </a:lnTo>
                  <a:lnTo>
                    <a:pt x="7807" y="13224"/>
                  </a:lnTo>
                  <a:lnTo>
                    <a:pt x="7919" y="13251"/>
                  </a:lnTo>
                  <a:lnTo>
                    <a:pt x="8035" y="13286"/>
                  </a:lnTo>
                  <a:lnTo>
                    <a:pt x="8233" y="13333"/>
                  </a:lnTo>
                  <a:lnTo>
                    <a:pt x="8375" y="13311"/>
                  </a:lnTo>
                  <a:lnTo>
                    <a:pt x="8547" y="13311"/>
                  </a:lnTo>
                  <a:lnTo>
                    <a:pt x="8736" y="13286"/>
                  </a:lnTo>
                  <a:lnTo>
                    <a:pt x="8810" y="13395"/>
                  </a:lnTo>
                  <a:lnTo>
                    <a:pt x="8841" y="13504"/>
                  </a:lnTo>
                  <a:lnTo>
                    <a:pt x="8914" y="13537"/>
                  </a:lnTo>
                  <a:lnTo>
                    <a:pt x="9038" y="13658"/>
                  </a:lnTo>
                  <a:lnTo>
                    <a:pt x="9067" y="13718"/>
                  </a:lnTo>
                  <a:lnTo>
                    <a:pt x="9020" y="13767"/>
                  </a:lnTo>
                  <a:lnTo>
                    <a:pt x="9150" y="13936"/>
                  </a:lnTo>
                  <a:lnTo>
                    <a:pt x="9228" y="13948"/>
                  </a:lnTo>
                  <a:lnTo>
                    <a:pt x="9378" y="13866"/>
                  </a:lnTo>
                  <a:lnTo>
                    <a:pt x="9400" y="13998"/>
                  </a:lnTo>
                  <a:lnTo>
                    <a:pt x="9400" y="14167"/>
                  </a:lnTo>
                  <a:lnTo>
                    <a:pt x="9427" y="14348"/>
                  </a:lnTo>
                  <a:lnTo>
                    <a:pt x="9474" y="14613"/>
                  </a:lnTo>
                  <a:lnTo>
                    <a:pt x="9569" y="14804"/>
                  </a:lnTo>
                  <a:lnTo>
                    <a:pt x="9589" y="14891"/>
                  </a:lnTo>
                  <a:lnTo>
                    <a:pt x="9616" y="15061"/>
                  </a:lnTo>
                  <a:lnTo>
                    <a:pt x="9672" y="15194"/>
                  </a:lnTo>
                  <a:lnTo>
                    <a:pt x="9711" y="15254"/>
                  </a:lnTo>
                  <a:lnTo>
                    <a:pt x="9749" y="15385"/>
                  </a:lnTo>
                  <a:lnTo>
                    <a:pt x="9797" y="15566"/>
                  </a:lnTo>
                  <a:lnTo>
                    <a:pt x="9891" y="15688"/>
                  </a:lnTo>
                  <a:lnTo>
                    <a:pt x="9930" y="15650"/>
                  </a:lnTo>
                  <a:lnTo>
                    <a:pt x="9969" y="15566"/>
                  </a:lnTo>
                  <a:lnTo>
                    <a:pt x="10062" y="15529"/>
                  </a:lnTo>
                  <a:lnTo>
                    <a:pt x="10033" y="15484"/>
                  </a:lnTo>
                  <a:lnTo>
                    <a:pt x="10080" y="15385"/>
                  </a:lnTo>
                  <a:lnTo>
                    <a:pt x="10136" y="15373"/>
                  </a:lnTo>
                  <a:lnTo>
                    <a:pt x="10136" y="15144"/>
                  </a:lnTo>
                  <a:lnTo>
                    <a:pt x="10184" y="15013"/>
                  </a:lnTo>
                  <a:lnTo>
                    <a:pt x="10175" y="14903"/>
                  </a:lnTo>
                  <a:lnTo>
                    <a:pt x="10158" y="14722"/>
                  </a:lnTo>
                  <a:lnTo>
                    <a:pt x="10184" y="14613"/>
                  </a:lnTo>
                  <a:lnTo>
                    <a:pt x="10231" y="14601"/>
                  </a:lnTo>
                  <a:lnTo>
                    <a:pt x="10327" y="14551"/>
                  </a:lnTo>
                  <a:lnTo>
                    <a:pt x="10374" y="14517"/>
                  </a:lnTo>
                  <a:lnTo>
                    <a:pt x="10374" y="14458"/>
                  </a:lnTo>
                  <a:lnTo>
                    <a:pt x="10477" y="14370"/>
                  </a:lnTo>
                  <a:lnTo>
                    <a:pt x="10555" y="14288"/>
                  </a:lnTo>
                  <a:lnTo>
                    <a:pt x="10667" y="14118"/>
                  </a:lnTo>
                  <a:lnTo>
                    <a:pt x="10820" y="14020"/>
                  </a:lnTo>
                  <a:lnTo>
                    <a:pt x="10876" y="13936"/>
                  </a:lnTo>
                  <a:lnTo>
                    <a:pt x="10868" y="13827"/>
                  </a:lnTo>
                  <a:lnTo>
                    <a:pt x="10998" y="13805"/>
                  </a:lnTo>
                  <a:lnTo>
                    <a:pt x="11067" y="13805"/>
                  </a:lnTo>
                  <a:lnTo>
                    <a:pt x="11084" y="13757"/>
                  </a:lnTo>
                  <a:lnTo>
                    <a:pt x="11122" y="13767"/>
                  </a:lnTo>
                  <a:lnTo>
                    <a:pt x="11153" y="13779"/>
                  </a:lnTo>
                  <a:lnTo>
                    <a:pt x="11170" y="13757"/>
                  </a:lnTo>
                  <a:lnTo>
                    <a:pt x="11217" y="13779"/>
                  </a:lnTo>
                  <a:lnTo>
                    <a:pt x="11247" y="13696"/>
                  </a:lnTo>
                  <a:lnTo>
                    <a:pt x="11235" y="13636"/>
                  </a:lnTo>
                  <a:lnTo>
                    <a:pt x="11330" y="13636"/>
                  </a:lnTo>
                  <a:lnTo>
                    <a:pt x="11377" y="13718"/>
                  </a:lnTo>
                  <a:lnTo>
                    <a:pt x="11398" y="13795"/>
                  </a:lnTo>
                  <a:lnTo>
                    <a:pt x="11406" y="13866"/>
                  </a:lnTo>
                  <a:lnTo>
                    <a:pt x="11436" y="13936"/>
                  </a:lnTo>
                  <a:lnTo>
                    <a:pt x="11511" y="14046"/>
                  </a:lnTo>
                  <a:lnTo>
                    <a:pt x="11567" y="14058"/>
                  </a:lnTo>
                  <a:lnTo>
                    <a:pt x="11558" y="14107"/>
                  </a:lnTo>
                  <a:lnTo>
                    <a:pt x="11644" y="14261"/>
                  </a:lnTo>
                  <a:lnTo>
                    <a:pt x="11661" y="14398"/>
                  </a:lnTo>
                  <a:lnTo>
                    <a:pt x="11626" y="14563"/>
                  </a:lnTo>
                  <a:lnTo>
                    <a:pt x="11691" y="14601"/>
                  </a:lnTo>
                  <a:lnTo>
                    <a:pt x="11747" y="14541"/>
                  </a:lnTo>
                  <a:lnTo>
                    <a:pt x="11862" y="14442"/>
                  </a:lnTo>
                  <a:lnTo>
                    <a:pt x="11928" y="14370"/>
                  </a:lnTo>
                  <a:lnTo>
                    <a:pt x="11975" y="14480"/>
                  </a:lnTo>
                  <a:lnTo>
                    <a:pt x="11992" y="14651"/>
                  </a:lnTo>
                  <a:lnTo>
                    <a:pt x="12031" y="14804"/>
                  </a:lnTo>
                  <a:lnTo>
                    <a:pt x="12070" y="14879"/>
                  </a:lnTo>
                  <a:lnTo>
                    <a:pt x="12061" y="15023"/>
                  </a:lnTo>
                  <a:lnTo>
                    <a:pt x="12100" y="15107"/>
                  </a:lnTo>
                  <a:lnTo>
                    <a:pt x="12070" y="15216"/>
                  </a:lnTo>
                  <a:lnTo>
                    <a:pt x="12078" y="15313"/>
                  </a:lnTo>
                  <a:lnTo>
                    <a:pt x="12053" y="15445"/>
                  </a:lnTo>
                  <a:lnTo>
                    <a:pt x="12041" y="15529"/>
                  </a:lnTo>
                  <a:lnTo>
                    <a:pt x="12061" y="15604"/>
                  </a:lnTo>
                  <a:lnTo>
                    <a:pt x="12078" y="15529"/>
                  </a:lnTo>
                  <a:lnTo>
                    <a:pt x="12126" y="15588"/>
                  </a:lnTo>
                  <a:lnTo>
                    <a:pt x="12183" y="15664"/>
                  </a:lnTo>
                  <a:lnTo>
                    <a:pt x="12203" y="15725"/>
                  </a:lnTo>
                  <a:lnTo>
                    <a:pt x="12242" y="15770"/>
                  </a:lnTo>
                  <a:lnTo>
                    <a:pt x="12259" y="15831"/>
                  </a:lnTo>
                  <a:lnTo>
                    <a:pt x="12250" y="15928"/>
                  </a:lnTo>
                  <a:lnTo>
                    <a:pt x="12289" y="16000"/>
                  </a:lnTo>
                  <a:lnTo>
                    <a:pt x="12306" y="16109"/>
                  </a:lnTo>
                  <a:lnTo>
                    <a:pt x="12362" y="16193"/>
                  </a:lnTo>
                  <a:lnTo>
                    <a:pt x="12372" y="16268"/>
                  </a:lnTo>
                  <a:lnTo>
                    <a:pt x="12497" y="16373"/>
                  </a:lnTo>
                  <a:lnTo>
                    <a:pt x="12590" y="16472"/>
                  </a:lnTo>
                  <a:lnTo>
                    <a:pt x="12668" y="16460"/>
                  </a:lnTo>
                  <a:lnTo>
                    <a:pt x="12668" y="16412"/>
                  </a:lnTo>
                  <a:lnTo>
                    <a:pt x="12629" y="16291"/>
                  </a:lnTo>
                  <a:lnTo>
                    <a:pt x="12590" y="16253"/>
                  </a:lnTo>
                  <a:lnTo>
                    <a:pt x="12582" y="16181"/>
                  </a:lnTo>
                  <a:lnTo>
                    <a:pt x="12573" y="16132"/>
                  </a:lnTo>
                  <a:lnTo>
                    <a:pt x="12582" y="16072"/>
                  </a:lnTo>
                  <a:lnTo>
                    <a:pt x="12573" y="15988"/>
                  </a:lnTo>
                  <a:lnTo>
                    <a:pt x="12526" y="15906"/>
                  </a:lnTo>
                  <a:lnTo>
                    <a:pt x="12467" y="15819"/>
                  </a:lnTo>
                  <a:lnTo>
                    <a:pt x="12440" y="15807"/>
                  </a:lnTo>
                  <a:lnTo>
                    <a:pt x="12384" y="15735"/>
                  </a:lnTo>
                  <a:lnTo>
                    <a:pt x="12315" y="15725"/>
                  </a:lnTo>
                  <a:lnTo>
                    <a:pt x="12259" y="15650"/>
                  </a:lnTo>
                  <a:lnTo>
                    <a:pt x="12242" y="15529"/>
                  </a:lnTo>
                  <a:lnTo>
                    <a:pt x="12203" y="15407"/>
                  </a:lnTo>
                  <a:lnTo>
                    <a:pt x="12134" y="15407"/>
                  </a:lnTo>
                  <a:lnTo>
                    <a:pt x="12126" y="15313"/>
                  </a:lnTo>
                  <a:lnTo>
                    <a:pt x="12164" y="15194"/>
                  </a:lnTo>
                  <a:lnTo>
                    <a:pt x="12220" y="15001"/>
                  </a:lnTo>
                  <a:lnTo>
                    <a:pt x="12230" y="14854"/>
                  </a:lnTo>
                  <a:lnTo>
                    <a:pt x="12325" y="14854"/>
                  </a:lnTo>
                  <a:lnTo>
                    <a:pt x="12306" y="14963"/>
                  </a:lnTo>
                  <a:lnTo>
                    <a:pt x="12392" y="14963"/>
                  </a:lnTo>
                  <a:lnTo>
                    <a:pt x="12487" y="15023"/>
                  </a:lnTo>
                  <a:lnTo>
                    <a:pt x="12543" y="15166"/>
                  </a:lnTo>
                  <a:lnTo>
                    <a:pt x="12582" y="15242"/>
                  </a:lnTo>
                  <a:lnTo>
                    <a:pt x="12668" y="15264"/>
                  </a:lnTo>
                  <a:lnTo>
                    <a:pt x="12742" y="15336"/>
                  </a:lnTo>
                  <a:lnTo>
                    <a:pt x="12715" y="15423"/>
                  </a:lnTo>
                  <a:lnTo>
                    <a:pt x="12751" y="15506"/>
                  </a:lnTo>
                  <a:lnTo>
                    <a:pt x="12884" y="15385"/>
                  </a:lnTo>
                  <a:lnTo>
                    <a:pt x="12970" y="15276"/>
                  </a:lnTo>
                  <a:lnTo>
                    <a:pt x="13095" y="15194"/>
                  </a:lnTo>
                  <a:lnTo>
                    <a:pt x="13176" y="15107"/>
                  </a:lnTo>
                  <a:lnTo>
                    <a:pt x="13189" y="14864"/>
                  </a:lnTo>
                  <a:lnTo>
                    <a:pt x="13142" y="14613"/>
                  </a:lnTo>
                  <a:lnTo>
                    <a:pt x="13073" y="14504"/>
                  </a:lnTo>
                  <a:lnTo>
                    <a:pt x="12979" y="14420"/>
                  </a:lnTo>
                  <a:lnTo>
                    <a:pt x="12884" y="14239"/>
                  </a:lnTo>
                  <a:lnTo>
                    <a:pt x="12810" y="14095"/>
                  </a:lnTo>
                  <a:lnTo>
                    <a:pt x="12828" y="13998"/>
                  </a:lnTo>
                  <a:lnTo>
                    <a:pt x="12914" y="13866"/>
                  </a:lnTo>
                  <a:lnTo>
                    <a:pt x="13056" y="13745"/>
                  </a:lnTo>
                  <a:lnTo>
                    <a:pt x="13103" y="13718"/>
                  </a:lnTo>
                  <a:lnTo>
                    <a:pt x="13245" y="13767"/>
                  </a:lnTo>
                  <a:lnTo>
                    <a:pt x="13215" y="13827"/>
                  </a:lnTo>
                  <a:lnTo>
                    <a:pt x="13245" y="13926"/>
                  </a:lnTo>
                  <a:lnTo>
                    <a:pt x="13301" y="13914"/>
                  </a:lnTo>
                  <a:lnTo>
                    <a:pt x="13340" y="13767"/>
                  </a:lnTo>
                  <a:lnTo>
                    <a:pt x="13453" y="13745"/>
                  </a:lnTo>
                  <a:lnTo>
                    <a:pt x="13595" y="13673"/>
                  </a:lnTo>
                  <a:lnTo>
                    <a:pt x="13651" y="13598"/>
                  </a:lnTo>
                  <a:lnTo>
                    <a:pt x="13689" y="13646"/>
                  </a:lnTo>
                  <a:lnTo>
                    <a:pt x="13757" y="13586"/>
                  </a:lnTo>
                  <a:lnTo>
                    <a:pt x="13870" y="13576"/>
                  </a:lnTo>
                  <a:lnTo>
                    <a:pt x="14012" y="13455"/>
                  </a:lnTo>
                  <a:lnTo>
                    <a:pt x="14154" y="13323"/>
                  </a:lnTo>
                  <a:lnTo>
                    <a:pt x="14248" y="13152"/>
                  </a:lnTo>
                  <a:lnTo>
                    <a:pt x="14335" y="12961"/>
                  </a:lnTo>
                  <a:lnTo>
                    <a:pt x="14409" y="12802"/>
                  </a:lnTo>
                  <a:lnTo>
                    <a:pt x="14468" y="12790"/>
                  </a:lnTo>
                  <a:lnTo>
                    <a:pt x="14495" y="12671"/>
                  </a:lnTo>
                  <a:lnTo>
                    <a:pt x="14515" y="12549"/>
                  </a:lnTo>
                  <a:lnTo>
                    <a:pt x="14456" y="12500"/>
                  </a:lnTo>
                  <a:lnTo>
                    <a:pt x="14429" y="12418"/>
                  </a:lnTo>
                  <a:lnTo>
                    <a:pt x="14495" y="12380"/>
                  </a:lnTo>
                  <a:lnTo>
                    <a:pt x="14495" y="12271"/>
                  </a:lnTo>
                  <a:lnTo>
                    <a:pt x="14429" y="12150"/>
                  </a:lnTo>
                  <a:lnTo>
                    <a:pt x="14361" y="12006"/>
                  </a:lnTo>
                  <a:lnTo>
                    <a:pt x="14326" y="11849"/>
                  </a:lnTo>
                  <a:lnTo>
                    <a:pt x="14210" y="11765"/>
                  </a:lnTo>
                  <a:lnTo>
                    <a:pt x="14267" y="11656"/>
                  </a:lnTo>
                  <a:lnTo>
                    <a:pt x="14373" y="11572"/>
                  </a:lnTo>
                  <a:lnTo>
                    <a:pt x="14421" y="11487"/>
                  </a:lnTo>
                  <a:lnTo>
                    <a:pt x="14571" y="11441"/>
                  </a:lnTo>
                  <a:lnTo>
                    <a:pt x="14551" y="11353"/>
                  </a:lnTo>
                  <a:lnTo>
                    <a:pt x="14485" y="11353"/>
                  </a:lnTo>
                  <a:lnTo>
                    <a:pt x="14390" y="11294"/>
                  </a:lnTo>
                  <a:lnTo>
                    <a:pt x="14279" y="11415"/>
                  </a:lnTo>
                  <a:lnTo>
                    <a:pt x="14193" y="11365"/>
                  </a:lnTo>
                  <a:lnTo>
                    <a:pt x="14193" y="11294"/>
                  </a:lnTo>
                  <a:lnTo>
                    <a:pt x="14107" y="11271"/>
                  </a:lnTo>
                  <a:lnTo>
                    <a:pt x="14051" y="11162"/>
                  </a:lnTo>
                  <a:lnTo>
                    <a:pt x="14107" y="11078"/>
                  </a:lnTo>
                  <a:lnTo>
                    <a:pt x="14210" y="11063"/>
                  </a:lnTo>
                  <a:lnTo>
                    <a:pt x="14279" y="10959"/>
                  </a:lnTo>
                  <a:lnTo>
                    <a:pt x="14390" y="10838"/>
                  </a:lnTo>
                  <a:lnTo>
                    <a:pt x="14485" y="10778"/>
                  </a:lnTo>
                  <a:lnTo>
                    <a:pt x="14542" y="10872"/>
                  </a:lnTo>
                  <a:lnTo>
                    <a:pt x="14456" y="10991"/>
                  </a:lnTo>
                  <a:lnTo>
                    <a:pt x="14476" y="11063"/>
                  </a:lnTo>
                  <a:lnTo>
                    <a:pt x="14421" y="11150"/>
                  </a:lnTo>
                  <a:lnTo>
                    <a:pt x="14532" y="11101"/>
                  </a:lnTo>
                  <a:lnTo>
                    <a:pt x="14581" y="10969"/>
                  </a:lnTo>
                  <a:lnTo>
                    <a:pt x="14723" y="10921"/>
                  </a:lnTo>
                  <a:lnTo>
                    <a:pt x="14770" y="10969"/>
                  </a:lnTo>
                  <a:lnTo>
                    <a:pt x="14826" y="10991"/>
                  </a:lnTo>
                  <a:lnTo>
                    <a:pt x="14835" y="11019"/>
                  </a:lnTo>
                  <a:lnTo>
                    <a:pt x="14809" y="11113"/>
                  </a:lnTo>
                  <a:lnTo>
                    <a:pt x="14817" y="11150"/>
                  </a:lnTo>
                  <a:lnTo>
                    <a:pt x="14787" y="11172"/>
                  </a:lnTo>
                  <a:lnTo>
                    <a:pt x="14760" y="11244"/>
                  </a:lnTo>
                  <a:lnTo>
                    <a:pt x="14787" y="11271"/>
                  </a:lnTo>
                  <a:lnTo>
                    <a:pt x="14817" y="11282"/>
                  </a:lnTo>
                  <a:lnTo>
                    <a:pt x="14817" y="11321"/>
                  </a:lnTo>
                  <a:lnTo>
                    <a:pt x="14846" y="11306"/>
                  </a:lnTo>
                  <a:lnTo>
                    <a:pt x="14856" y="11271"/>
                  </a:lnTo>
                  <a:lnTo>
                    <a:pt x="14902" y="11306"/>
                  </a:lnTo>
                  <a:lnTo>
                    <a:pt x="14978" y="11453"/>
                  </a:lnTo>
                  <a:lnTo>
                    <a:pt x="14902" y="11475"/>
                  </a:lnTo>
                  <a:lnTo>
                    <a:pt x="14951" y="11644"/>
                  </a:lnTo>
                  <a:lnTo>
                    <a:pt x="14929" y="11765"/>
                  </a:lnTo>
                  <a:lnTo>
                    <a:pt x="14941" y="11849"/>
                  </a:lnTo>
                  <a:lnTo>
                    <a:pt x="15037" y="11837"/>
                  </a:lnTo>
                  <a:lnTo>
                    <a:pt x="15118" y="11765"/>
                  </a:lnTo>
                  <a:lnTo>
                    <a:pt x="15214" y="11728"/>
                  </a:lnTo>
                  <a:lnTo>
                    <a:pt x="15253" y="11644"/>
                  </a:lnTo>
                  <a:lnTo>
                    <a:pt x="15253" y="11453"/>
                  </a:lnTo>
                  <a:lnTo>
                    <a:pt x="15226" y="11343"/>
                  </a:lnTo>
                  <a:lnTo>
                    <a:pt x="15140" y="11150"/>
                  </a:lnTo>
                  <a:lnTo>
                    <a:pt x="15084" y="11078"/>
                  </a:lnTo>
                  <a:lnTo>
                    <a:pt x="15045" y="11053"/>
                  </a:lnTo>
                  <a:lnTo>
                    <a:pt x="15054" y="11031"/>
                  </a:lnTo>
                  <a:lnTo>
                    <a:pt x="15054" y="10959"/>
                  </a:lnTo>
                  <a:lnTo>
                    <a:pt x="15101" y="10909"/>
                  </a:lnTo>
                  <a:lnTo>
                    <a:pt x="15167" y="10882"/>
                  </a:lnTo>
                  <a:lnTo>
                    <a:pt x="15204" y="10838"/>
                  </a:lnTo>
                  <a:lnTo>
                    <a:pt x="15226" y="10800"/>
                  </a:lnTo>
                  <a:lnTo>
                    <a:pt x="15282" y="10762"/>
                  </a:lnTo>
                  <a:lnTo>
                    <a:pt x="15282" y="10641"/>
                  </a:lnTo>
                  <a:lnTo>
                    <a:pt x="15309" y="10581"/>
                  </a:lnTo>
                  <a:lnTo>
                    <a:pt x="15356" y="10522"/>
                  </a:lnTo>
                  <a:lnTo>
                    <a:pt x="15395" y="10535"/>
                  </a:lnTo>
                  <a:lnTo>
                    <a:pt x="15415" y="10475"/>
                  </a:lnTo>
                  <a:lnTo>
                    <a:pt x="15557" y="10340"/>
                  </a:lnTo>
                  <a:lnTo>
                    <a:pt x="15623" y="10426"/>
                  </a:lnTo>
                  <a:lnTo>
                    <a:pt x="15687" y="10426"/>
                  </a:lnTo>
                  <a:lnTo>
                    <a:pt x="15829" y="10317"/>
                  </a:lnTo>
                  <a:lnTo>
                    <a:pt x="15898" y="10207"/>
                  </a:lnTo>
                  <a:lnTo>
                    <a:pt x="16040" y="9992"/>
                  </a:lnTo>
                  <a:lnTo>
                    <a:pt x="16182" y="9773"/>
                  </a:lnTo>
                  <a:lnTo>
                    <a:pt x="16221" y="9642"/>
                  </a:lnTo>
                  <a:lnTo>
                    <a:pt x="16380" y="9351"/>
                  </a:lnTo>
                  <a:lnTo>
                    <a:pt x="16427" y="9027"/>
                  </a:lnTo>
                  <a:lnTo>
                    <a:pt x="16437" y="8771"/>
                  </a:lnTo>
                  <a:lnTo>
                    <a:pt x="16523" y="8555"/>
                  </a:lnTo>
                  <a:lnTo>
                    <a:pt x="16523" y="8376"/>
                  </a:lnTo>
                  <a:lnTo>
                    <a:pt x="16371" y="8133"/>
                  </a:lnTo>
                  <a:lnTo>
                    <a:pt x="16256" y="8123"/>
                  </a:lnTo>
                  <a:lnTo>
                    <a:pt x="16191" y="8227"/>
                  </a:lnTo>
                  <a:lnTo>
                    <a:pt x="16087" y="8183"/>
                  </a:lnTo>
                  <a:lnTo>
                    <a:pt x="16040" y="8036"/>
                  </a:lnTo>
                  <a:lnTo>
                    <a:pt x="15877" y="8014"/>
                  </a:lnTo>
                  <a:lnTo>
                    <a:pt x="16277" y="7459"/>
                  </a:lnTo>
                  <a:lnTo>
                    <a:pt x="16616" y="6977"/>
                  </a:lnTo>
                  <a:lnTo>
                    <a:pt x="16957" y="6900"/>
                  </a:lnTo>
                  <a:lnTo>
                    <a:pt x="17280" y="6949"/>
                  </a:lnTo>
                  <a:lnTo>
                    <a:pt x="17413" y="6818"/>
                  </a:lnTo>
                  <a:lnTo>
                    <a:pt x="17573" y="6855"/>
                  </a:lnTo>
                  <a:lnTo>
                    <a:pt x="17565" y="7037"/>
                  </a:lnTo>
                  <a:lnTo>
                    <a:pt x="17724" y="7009"/>
                  </a:lnTo>
                  <a:lnTo>
                    <a:pt x="17952" y="6937"/>
                  </a:lnTo>
                  <a:lnTo>
                    <a:pt x="17866" y="6780"/>
                  </a:lnTo>
                  <a:lnTo>
                    <a:pt x="18124" y="6334"/>
                  </a:lnTo>
                  <a:lnTo>
                    <a:pt x="18387" y="6237"/>
                  </a:lnTo>
                  <a:lnTo>
                    <a:pt x="18473" y="6577"/>
                  </a:lnTo>
                  <a:lnTo>
                    <a:pt x="18739" y="6275"/>
                  </a:lnTo>
                  <a:lnTo>
                    <a:pt x="18805" y="6044"/>
                  </a:lnTo>
                  <a:lnTo>
                    <a:pt x="18928" y="6022"/>
                  </a:lnTo>
                  <a:lnTo>
                    <a:pt x="18843" y="6418"/>
                  </a:lnTo>
                  <a:lnTo>
                    <a:pt x="18654" y="6637"/>
                  </a:lnTo>
                  <a:lnTo>
                    <a:pt x="18473" y="6900"/>
                  </a:lnTo>
                  <a:lnTo>
                    <a:pt x="18283" y="7228"/>
                  </a:lnTo>
                  <a:lnTo>
                    <a:pt x="18124" y="7289"/>
                  </a:lnTo>
                  <a:lnTo>
                    <a:pt x="18114" y="7409"/>
                  </a:lnTo>
                  <a:lnTo>
                    <a:pt x="18029" y="7552"/>
                  </a:lnTo>
                  <a:lnTo>
                    <a:pt x="17982" y="7880"/>
                  </a:lnTo>
                  <a:lnTo>
                    <a:pt x="18038" y="8386"/>
                  </a:lnTo>
                  <a:lnTo>
                    <a:pt x="18085" y="8699"/>
                  </a:lnTo>
                  <a:lnTo>
                    <a:pt x="18124" y="8846"/>
                  </a:lnTo>
                  <a:lnTo>
                    <a:pt x="18275" y="8651"/>
                  </a:lnTo>
                  <a:lnTo>
                    <a:pt x="18305" y="8436"/>
                  </a:lnTo>
                  <a:lnTo>
                    <a:pt x="18455" y="8386"/>
                  </a:lnTo>
                  <a:lnTo>
                    <a:pt x="18494" y="8133"/>
                  </a:lnTo>
                  <a:lnTo>
                    <a:pt x="18671" y="8014"/>
                  </a:lnTo>
                  <a:lnTo>
                    <a:pt x="18624" y="7915"/>
                  </a:lnTo>
                  <a:lnTo>
                    <a:pt x="18671" y="7723"/>
                  </a:lnTo>
                  <a:lnTo>
                    <a:pt x="18766" y="7711"/>
                  </a:lnTo>
                  <a:lnTo>
                    <a:pt x="18778" y="7361"/>
                  </a:lnTo>
                  <a:lnTo>
                    <a:pt x="18663" y="7300"/>
                  </a:lnTo>
                  <a:lnTo>
                    <a:pt x="18663" y="7202"/>
                  </a:lnTo>
                  <a:lnTo>
                    <a:pt x="18786" y="6961"/>
                  </a:lnTo>
                  <a:lnTo>
                    <a:pt x="18825" y="6796"/>
                  </a:lnTo>
                  <a:lnTo>
                    <a:pt x="18967" y="6828"/>
                  </a:lnTo>
                  <a:lnTo>
                    <a:pt x="19071" y="6719"/>
                  </a:lnTo>
                  <a:lnTo>
                    <a:pt x="19119" y="6818"/>
                  </a:lnTo>
                  <a:lnTo>
                    <a:pt x="19394" y="6615"/>
                  </a:lnTo>
                  <a:lnTo>
                    <a:pt x="19545" y="6796"/>
                  </a:lnTo>
                  <a:lnTo>
                    <a:pt x="19583" y="6674"/>
                  </a:lnTo>
                  <a:lnTo>
                    <a:pt x="19735" y="6505"/>
                  </a:lnTo>
                  <a:lnTo>
                    <a:pt x="19894" y="6312"/>
                  </a:lnTo>
                  <a:lnTo>
                    <a:pt x="19989" y="6275"/>
                  </a:lnTo>
                  <a:lnTo>
                    <a:pt x="20282" y="6056"/>
                  </a:lnTo>
                  <a:lnTo>
                    <a:pt x="20472" y="6116"/>
                  </a:lnTo>
                  <a:lnTo>
                    <a:pt x="20502" y="6044"/>
                  </a:lnTo>
                  <a:lnTo>
                    <a:pt x="20492" y="5924"/>
                  </a:lnTo>
                  <a:lnTo>
                    <a:pt x="20445" y="5841"/>
                  </a:lnTo>
                  <a:lnTo>
                    <a:pt x="20377" y="5600"/>
                  </a:lnTo>
                  <a:lnTo>
                    <a:pt x="20282" y="5441"/>
                  </a:lnTo>
                  <a:lnTo>
                    <a:pt x="20416" y="5468"/>
                  </a:lnTo>
                  <a:lnTo>
                    <a:pt x="20549" y="5332"/>
                  </a:lnTo>
                  <a:lnTo>
                    <a:pt x="20605" y="5200"/>
                  </a:lnTo>
                  <a:lnTo>
                    <a:pt x="20558" y="5050"/>
                  </a:lnTo>
                  <a:lnTo>
                    <a:pt x="20558" y="5045"/>
                  </a:lnTo>
                  <a:lnTo>
                    <a:pt x="20561" y="5045"/>
                  </a:lnTo>
                  <a:lnTo>
                    <a:pt x="20681" y="4970"/>
                  </a:lnTo>
                  <a:lnTo>
                    <a:pt x="20661" y="5091"/>
                  </a:lnTo>
                  <a:lnTo>
                    <a:pt x="20720" y="5200"/>
                  </a:lnTo>
                  <a:lnTo>
                    <a:pt x="20841" y="5166"/>
                  </a:lnTo>
                  <a:lnTo>
                    <a:pt x="20946" y="5210"/>
                  </a:lnTo>
                  <a:lnTo>
                    <a:pt x="20966" y="5359"/>
                  </a:lnTo>
                  <a:lnTo>
                    <a:pt x="21108" y="5441"/>
                  </a:lnTo>
                  <a:lnTo>
                    <a:pt x="21182" y="5550"/>
                  </a:lnTo>
                  <a:lnTo>
                    <a:pt x="21277" y="5562"/>
                  </a:lnTo>
                  <a:lnTo>
                    <a:pt x="21324" y="5491"/>
                  </a:lnTo>
                  <a:lnTo>
                    <a:pt x="21324" y="5188"/>
                  </a:lnTo>
                  <a:lnTo>
                    <a:pt x="21495" y="5151"/>
                  </a:lnTo>
                  <a:lnTo>
                    <a:pt x="21600" y="5019"/>
                  </a:lnTo>
                  <a:lnTo>
                    <a:pt x="21392" y="4706"/>
                  </a:lnTo>
                  <a:lnTo>
                    <a:pt x="21117" y="4657"/>
                  </a:lnTo>
                  <a:lnTo>
                    <a:pt x="21135" y="4898"/>
                  </a:lnTo>
                  <a:lnTo>
                    <a:pt x="21069" y="4816"/>
                  </a:lnTo>
                  <a:lnTo>
                    <a:pt x="21078" y="4607"/>
                  </a:lnTo>
                  <a:lnTo>
                    <a:pt x="20803" y="4261"/>
                  </a:lnTo>
                  <a:lnTo>
                    <a:pt x="20596" y="4035"/>
                  </a:lnTo>
                  <a:lnTo>
                    <a:pt x="20596" y="4032"/>
                  </a:lnTo>
                  <a:lnTo>
                    <a:pt x="20453" y="3873"/>
                  </a:lnTo>
                  <a:lnTo>
                    <a:pt x="20152" y="3692"/>
                  </a:lnTo>
                  <a:lnTo>
                    <a:pt x="19933" y="3717"/>
                  </a:lnTo>
                  <a:lnTo>
                    <a:pt x="19602" y="3608"/>
                  </a:lnTo>
                  <a:lnTo>
                    <a:pt x="19553" y="3779"/>
                  </a:lnTo>
                  <a:lnTo>
                    <a:pt x="19639" y="4020"/>
                  </a:lnTo>
                  <a:lnTo>
                    <a:pt x="19507" y="4141"/>
                  </a:lnTo>
                  <a:lnTo>
                    <a:pt x="19325" y="3813"/>
                  </a:lnTo>
                  <a:lnTo>
                    <a:pt x="19127" y="3851"/>
                  </a:lnTo>
                  <a:lnTo>
                    <a:pt x="18928" y="3779"/>
                  </a:lnTo>
                  <a:lnTo>
                    <a:pt x="18749" y="3789"/>
                  </a:lnTo>
                  <a:lnTo>
                    <a:pt x="18607" y="3861"/>
                  </a:lnTo>
                  <a:lnTo>
                    <a:pt x="18473" y="3751"/>
                  </a:lnTo>
                  <a:lnTo>
                    <a:pt x="18482" y="3461"/>
                  </a:lnTo>
                  <a:lnTo>
                    <a:pt x="18399" y="3295"/>
                  </a:lnTo>
                  <a:lnTo>
                    <a:pt x="18190" y="3220"/>
                  </a:lnTo>
                  <a:lnTo>
                    <a:pt x="17771" y="3295"/>
                  </a:lnTo>
                  <a:lnTo>
                    <a:pt x="17499" y="2979"/>
                  </a:lnTo>
                  <a:lnTo>
                    <a:pt x="17413" y="2726"/>
                  </a:lnTo>
                  <a:lnTo>
                    <a:pt x="16474" y="2436"/>
                  </a:lnTo>
                  <a:lnTo>
                    <a:pt x="16341" y="2633"/>
                  </a:lnTo>
                  <a:lnTo>
                    <a:pt x="16419" y="3027"/>
                  </a:lnTo>
                  <a:lnTo>
                    <a:pt x="16248" y="2967"/>
                  </a:lnTo>
                  <a:lnTo>
                    <a:pt x="16173" y="3089"/>
                  </a:lnTo>
                  <a:lnTo>
                    <a:pt x="15971" y="2955"/>
                  </a:lnTo>
                  <a:lnTo>
                    <a:pt x="15794" y="3065"/>
                  </a:lnTo>
                  <a:lnTo>
                    <a:pt x="15623" y="2873"/>
                  </a:lnTo>
                  <a:lnTo>
                    <a:pt x="15518" y="3307"/>
                  </a:lnTo>
                  <a:lnTo>
                    <a:pt x="15356" y="3136"/>
                  </a:lnTo>
                  <a:lnTo>
                    <a:pt x="15226" y="2814"/>
                  </a:lnTo>
                  <a:lnTo>
                    <a:pt x="15282" y="2633"/>
                  </a:lnTo>
                  <a:lnTo>
                    <a:pt x="15235" y="2342"/>
                  </a:lnTo>
                  <a:lnTo>
                    <a:pt x="15063" y="2100"/>
                  </a:lnTo>
                  <a:lnTo>
                    <a:pt x="14894" y="2100"/>
                  </a:lnTo>
                  <a:lnTo>
                    <a:pt x="14674" y="2014"/>
                  </a:lnTo>
                  <a:lnTo>
                    <a:pt x="14666" y="2364"/>
                  </a:lnTo>
                  <a:lnTo>
                    <a:pt x="14231" y="2293"/>
                  </a:lnTo>
                  <a:lnTo>
                    <a:pt x="14201" y="2074"/>
                  </a:lnTo>
                  <a:lnTo>
                    <a:pt x="13870" y="2002"/>
                  </a:lnTo>
                  <a:lnTo>
                    <a:pt x="13698" y="2074"/>
                  </a:lnTo>
                  <a:lnTo>
                    <a:pt x="13651" y="2195"/>
                  </a:lnTo>
                  <a:lnTo>
                    <a:pt x="13595" y="1893"/>
                  </a:lnTo>
                  <a:lnTo>
                    <a:pt x="13500" y="1980"/>
                  </a:lnTo>
                  <a:lnTo>
                    <a:pt x="13348" y="1859"/>
                  </a:lnTo>
                  <a:lnTo>
                    <a:pt x="13215" y="1787"/>
                  </a:lnTo>
                  <a:lnTo>
                    <a:pt x="13292" y="1640"/>
                  </a:lnTo>
                  <a:lnTo>
                    <a:pt x="13568" y="1365"/>
                  </a:lnTo>
                  <a:lnTo>
                    <a:pt x="13681" y="1206"/>
                  </a:lnTo>
                  <a:lnTo>
                    <a:pt x="13775" y="1063"/>
                  </a:lnTo>
                  <a:lnTo>
                    <a:pt x="13689" y="856"/>
                  </a:lnTo>
                  <a:lnTo>
                    <a:pt x="13453" y="581"/>
                  </a:lnTo>
                  <a:lnTo>
                    <a:pt x="13151" y="565"/>
                  </a:lnTo>
                  <a:lnTo>
                    <a:pt x="13056" y="712"/>
                  </a:lnTo>
                  <a:lnTo>
                    <a:pt x="13026" y="422"/>
                  </a:lnTo>
                  <a:lnTo>
                    <a:pt x="12789" y="338"/>
                  </a:lnTo>
                  <a:lnTo>
                    <a:pt x="12931" y="191"/>
                  </a:lnTo>
                  <a:lnTo>
                    <a:pt x="12751" y="0"/>
                  </a:lnTo>
                  <a:close/>
                  <a:moveTo>
                    <a:pt x="7162" y="9642"/>
                  </a:moveTo>
                  <a:lnTo>
                    <a:pt x="7247" y="9691"/>
                  </a:lnTo>
                  <a:lnTo>
                    <a:pt x="7351" y="9676"/>
                  </a:lnTo>
                  <a:lnTo>
                    <a:pt x="7372" y="9797"/>
                  </a:lnTo>
                  <a:lnTo>
                    <a:pt x="7351" y="9978"/>
                  </a:lnTo>
                  <a:lnTo>
                    <a:pt x="7257" y="9954"/>
                  </a:lnTo>
                  <a:lnTo>
                    <a:pt x="7174" y="9992"/>
                  </a:lnTo>
                  <a:lnTo>
                    <a:pt x="7174" y="10125"/>
                  </a:lnTo>
                  <a:lnTo>
                    <a:pt x="7066" y="10113"/>
                  </a:lnTo>
                  <a:lnTo>
                    <a:pt x="7066" y="10173"/>
                  </a:lnTo>
                  <a:lnTo>
                    <a:pt x="7125" y="10219"/>
                  </a:lnTo>
                  <a:lnTo>
                    <a:pt x="7174" y="10388"/>
                  </a:lnTo>
                  <a:lnTo>
                    <a:pt x="7294" y="10450"/>
                  </a:lnTo>
                  <a:lnTo>
                    <a:pt x="7316" y="10510"/>
                  </a:lnTo>
                  <a:lnTo>
                    <a:pt x="7286" y="10581"/>
                  </a:lnTo>
                  <a:lnTo>
                    <a:pt x="7294" y="10631"/>
                  </a:lnTo>
                  <a:lnTo>
                    <a:pt x="7324" y="10740"/>
                  </a:lnTo>
                  <a:lnTo>
                    <a:pt x="7333" y="10607"/>
                  </a:lnTo>
                  <a:lnTo>
                    <a:pt x="7419" y="10559"/>
                  </a:lnTo>
                  <a:lnTo>
                    <a:pt x="7446" y="10657"/>
                  </a:lnTo>
                  <a:lnTo>
                    <a:pt x="7522" y="10762"/>
                  </a:lnTo>
                  <a:lnTo>
                    <a:pt x="7428" y="10822"/>
                  </a:lnTo>
                  <a:lnTo>
                    <a:pt x="7333" y="10778"/>
                  </a:lnTo>
                  <a:lnTo>
                    <a:pt x="7316" y="10921"/>
                  </a:lnTo>
                  <a:lnTo>
                    <a:pt x="7380" y="10932"/>
                  </a:lnTo>
                  <a:lnTo>
                    <a:pt x="7351" y="11053"/>
                  </a:lnTo>
                  <a:lnTo>
                    <a:pt x="7436" y="11113"/>
                  </a:lnTo>
                  <a:lnTo>
                    <a:pt x="7419" y="11294"/>
                  </a:lnTo>
                  <a:lnTo>
                    <a:pt x="7436" y="11415"/>
                  </a:lnTo>
                  <a:lnTo>
                    <a:pt x="7428" y="11453"/>
                  </a:lnTo>
                  <a:lnTo>
                    <a:pt x="7268" y="11500"/>
                  </a:lnTo>
                  <a:lnTo>
                    <a:pt x="7115" y="11475"/>
                  </a:lnTo>
                  <a:lnTo>
                    <a:pt x="7040" y="11391"/>
                  </a:lnTo>
                  <a:lnTo>
                    <a:pt x="6946" y="11353"/>
                  </a:lnTo>
                  <a:lnTo>
                    <a:pt x="6916" y="11234"/>
                  </a:lnTo>
                  <a:lnTo>
                    <a:pt x="6916" y="11150"/>
                  </a:lnTo>
                  <a:lnTo>
                    <a:pt x="6954" y="11113"/>
                  </a:lnTo>
                  <a:lnTo>
                    <a:pt x="6972" y="11053"/>
                  </a:lnTo>
                  <a:lnTo>
                    <a:pt x="6993" y="10921"/>
                  </a:lnTo>
                  <a:lnTo>
                    <a:pt x="7078" y="10909"/>
                  </a:lnTo>
                  <a:lnTo>
                    <a:pt x="7049" y="10860"/>
                  </a:lnTo>
                  <a:lnTo>
                    <a:pt x="7002" y="10850"/>
                  </a:lnTo>
                  <a:lnTo>
                    <a:pt x="6946" y="10728"/>
                  </a:lnTo>
                  <a:lnTo>
                    <a:pt x="6889" y="10597"/>
                  </a:lnTo>
                  <a:lnTo>
                    <a:pt x="6774" y="10388"/>
                  </a:lnTo>
                  <a:lnTo>
                    <a:pt x="6782" y="10269"/>
                  </a:lnTo>
                  <a:lnTo>
                    <a:pt x="6688" y="10098"/>
                  </a:lnTo>
                  <a:lnTo>
                    <a:pt x="6794" y="9907"/>
                  </a:lnTo>
                  <a:lnTo>
                    <a:pt x="6897" y="9872"/>
                  </a:lnTo>
                  <a:lnTo>
                    <a:pt x="6946" y="9763"/>
                  </a:lnTo>
                  <a:lnTo>
                    <a:pt x="7040" y="9725"/>
                  </a:lnTo>
                  <a:lnTo>
                    <a:pt x="7162" y="9642"/>
                  </a:lnTo>
                  <a:close/>
                  <a:moveTo>
                    <a:pt x="5912" y="9654"/>
                  </a:moveTo>
                  <a:lnTo>
                    <a:pt x="5912" y="9703"/>
                  </a:lnTo>
                  <a:lnTo>
                    <a:pt x="5761" y="9785"/>
                  </a:lnTo>
                  <a:lnTo>
                    <a:pt x="5818" y="9857"/>
                  </a:lnTo>
                  <a:lnTo>
                    <a:pt x="5732" y="10016"/>
                  </a:lnTo>
                  <a:lnTo>
                    <a:pt x="5658" y="10038"/>
                  </a:lnTo>
                  <a:lnTo>
                    <a:pt x="5740" y="10147"/>
                  </a:lnTo>
                  <a:lnTo>
                    <a:pt x="5865" y="10219"/>
                  </a:lnTo>
                  <a:lnTo>
                    <a:pt x="5997" y="10378"/>
                  </a:lnTo>
                  <a:lnTo>
                    <a:pt x="6036" y="10438"/>
                  </a:lnTo>
                  <a:lnTo>
                    <a:pt x="6093" y="10460"/>
                  </a:lnTo>
                  <a:lnTo>
                    <a:pt x="6149" y="10522"/>
                  </a:lnTo>
                  <a:lnTo>
                    <a:pt x="6179" y="10641"/>
                  </a:lnTo>
                  <a:lnTo>
                    <a:pt x="6158" y="10716"/>
                  </a:lnTo>
                  <a:lnTo>
                    <a:pt x="6036" y="10810"/>
                  </a:lnTo>
                  <a:lnTo>
                    <a:pt x="5951" y="10800"/>
                  </a:lnTo>
                  <a:lnTo>
                    <a:pt x="5826" y="10822"/>
                  </a:lnTo>
                  <a:lnTo>
                    <a:pt x="5676" y="10750"/>
                  </a:lnTo>
                  <a:lnTo>
                    <a:pt x="5495" y="10631"/>
                  </a:lnTo>
                  <a:lnTo>
                    <a:pt x="5326" y="10631"/>
                  </a:lnTo>
                  <a:lnTo>
                    <a:pt x="5202" y="10679"/>
                  </a:lnTo>
                  <a:lnTo>
                    <a:pt x="5077" y="10788"/>
                  </a:lnTo>
                  <a:lnTo>
                    <a:pt x="4879" y="10762"/>
                  </a:lnTo>
                  <a:lnTo>
                    <a:pt x="4876" y="10773"/>
                  </a:lnTo>
                  <a:lnTo>
                    <a:pt x="4784" y="10716"/>
                  </a:lnTo>
                  <a:lnTo>
                    <a:pt x="4776" y="10641"/>
                  </a:lnTo>
                  <a:lnTo>
                    <a:pt x="4737" y="10547"/>
                  </a:lnTo>
                  <a:lnTo>
                    <a:pt x="4776" y="10416"/>
                  </a:lnTo>
                  <a:lnTo>
                    <a:pt x="4832" y="10340"/>
                  </a:lnTo>
                  <a:lnTo>
                    <a:pt x="4862" y="10125"/>
                  </a:lnTo>
                  <a:lnTo>
                    <a:pt x="4888" y="10135"/>
                  </a:lnTo>
                  <a:lnTo>
                    <a:pt x="4935" y="10098"/>
                  </a:lnTo>
                  <a:lnTo>
                    <a:pt x="4935" y="10053"/>
                  </a:lnTo>
                  <a:lnTo>
                    <a:pt x="5012" y="9907"/>
                  </a:lnTo>
                  <a:lnTo>
                    <a:pt x="5051" y="9797"/>
                  </a:lnTo>
                  <a:lnTo>
                    <a:pt x="5146" y="9773"/>
                  </a:lnTo>
                  <a:lnTo>
                    <a:pt x="5154" y="9845"/>
                  </a:lnTo>
                  <a:lnTo>
                    <a:pt x="5313" y="9895"/>
                  </a:lnTo>
                  <a:lnTo>
                    <a:pt x="5344" y="9944"/>
                  </a:lnTo>
                  <a:lnTo>
                    <a:pt x="5240" y="10004"/>
                  </a:lnTo>
                  <a:lnTo>
                    <a:pt x="5220" y="10038"/>
                  </a:lnTo>
                  <a:lnTo>
                    <a:pt x="5335" y="10098"/>
                  </a:lnTo>
                  <a:lnTo>
                    <a:pt x="5313" y="10185"/>
                  </a:lnTo>
                  <a:lnTo>
                    <a:pt x="5374" y="10219"/>
                  </a:lnTo>
                  <a:lnTo>
                    <a:pt x="5516" y="10113"/>
                  </a:lnTo>
                  <a:lnTo>
                    <a:pt x="5627" y="10076"/>
                  </a:lnTo>
                  <a:lnTo>
                    <a:pt x="5646" y="10004"/>
                  </a:lnTo>
                  <a:lnTo>
                    <a:pt x="5541" y="10016"/>
                  </a:lnTo>
                  <a:lnTo>
                    <a:pt x="5495" y="9966"/>
                  </a:lnTo>
                  <a:lnTo>
                    <a:pt x="5487" y="9845"/>
                  </a:lnTo>
                  <a:lnTo>
                    <a:pt x="5572" y="9773"/>
                  </a:lnTo>
                  <a:lnTo>
                    <a:pt x="5666" y="9763"/>
                  </a:lnTo>
                  <a:lnTo>
                    <a:pt x="5732" y="9703"/>
                  </a:lnTo>
                  <a:lnTo>
                    <a:pt x="5818" y="9691"/>
                  </a:lnTo>
                  <a:lnTo>
                    <a:pt x="5912" y="9654"/>
                  </a:lnTo>
                  <a:close/>
                  <a:moveTo>
                    <a:pt x="3204" y="9966"/>
                  </a:moveTo>
                  <a:lnTo>
                    <a:pt x="3290" y="9992"/>
                  </a:lnTo>
                  <a:lnTo>
                    <a:pt x="3268" y="10004"/>
                  </a:lnTo>
                  <a:lnTo>
                    <a:pt x="3268" y="10064"/>
                  </a:lnTo>
                  <a:lnTo>
                    <a:pt x="3298" y="10125"/>
                  </a:lnTo>
                  <a:lnTo>
                    <a:pt x="3325" y="10038"/>
                  </a:lnTo>
                  <a:lnTo>
                    <a:pt x="3393" y="10064"/>
                  </a:lnTo>
                  <a:lnTo>
                    <a:pt x="3393" y="10125"/>
                  </a:lnTo>
                  <a:lnTo>
                    <a:pt x="3440" y="10197"/>
                  </a:lnTo>
                  <a:lnTo>
                    <a:pt x="3420" y="10207"/>
                  </a:lnTo>
                  <a:lnTo>
                    <a:pt x="3506" y="10340"/>
                  </a:lnTo>
                  <a:lnTo>
                    <a:pt x="3600" y="10388"/>
                  </a:lnTo>
                  <a:lnTo>
                    <a:pt x="3656" y="10450"/>
                  </a:lnTo>
                  <a:lnTo>
                    <a:pt x="3751" y="10522"/>
                  </a:lnTo>
                  <a:lnTo>
                    <a:pt x="3798" y="10559"/>
                  </a:lnTo>
                  <a:lnTo>
                    <a:pt x="3828" y="10619"/>
                  </a:lnTo>
                  <a:lnTo>
                    <a:pt x="3857" y="10679"/>
                  </a:lnTo>
                  <a:lnTo>
                    <a:pt x="3876" y="10701"/>
                  </a:lnTo>
                  <a:lnTo>
                    <a:pt x="3866" y="10762"/>
                  </a:lnTo>
                  <a:lnTo>
                    <a:pt x="3857" y="10882"/>
                  </a:lnTo>
                  <a:lnTo>
                    <a:pt x="3866" y="10969"/>
                  </a:lnTo>
                  <a:lnTo>
                    <a:pt x="3923" y="11031"/>
                  </a:lnTo>
                  <a:lnTo>
                    <a:pt x="3923" y="11063"/>
                  </a:lnTo>
                  <a:lnTo>
                    <a:pt x="3940" y="11078"/>
                  </a:lnTo>
                  <a:lnTo>
                    <a:pt x="3952" y="11125"/>
                  </a:lnTo>
                  <a:lnTo>
                    <a:pt x="4009" y="11222"/>
                  </a:lnTo>
                  <a:lnTo>
                    <a:pt x="4047" y="11294"/>
                  </a:lnTo>
                  <a:lnTo>
                    <a:pt x="4065" y="11403"/>
                  </a:lnTo>
                  <a:lnTo>
                    <a:pt x="4104" y="11535"/>
                  </a:lnTo>
                  <a:lnTo>
                    <a:pt x="4190" y="11606"/>
                  </a:lnTo>
                  <a:lnTo>
                    <a:pt x="4254" y="11606"/>
                  </a:lnTo>
                  <a:lnTo>
                    <a:pt x="4216" y="11463"/>
                  </a:lnTo>
                  <a:lnTo>
                    <a:pt x="4284" y="11453"/>
                  </a:lnTo>
                  <a:lnTo>
                    <a:pt x="4254" y="11365"/>
                  </a:lnTo>
                  <a:lnTo>
                    <a:pt x="4349" y="11415"/>
                  </a:lnTo>
                  <a:lnTo>
                    <a:pt x="4349" y="11321"/>
                  </a:lnTo>
                  <a:lnTo>
                    <a:pt x="4302" y="11271"/>
                  </a:lnTo>
                  <a:lnTo>
                    <a:pt x="4246" y="11200"/>
                  </a:lnTo>
                  <a:lnTo>
                    <a:pt x="4284" y="11162"/>
                  </a:lnTo>
                  <a:lnTo>
                    <a:pt x="4237" y="11078"/>
                  </a:lnTo>
                  <a:lnTo>
                    <a:pt x="4216" y="10969"/>
                  </a:lnTo>
                  <a:lnTo>
                    <a:pt x="4237" y="10932"/>
                  </a:lnTo>
                  <a:lnTo>
                    <a:pt x="4293" y="11019"/>
                  </a:lnTo>
                  <a:lnTo>
                    <a:pt x="4349" y="11019"/>
                  </a:lnTo>
                  <a:lnTo>
                    <a:pt x="4406" y="10991"/>
                  </a:lnTo>
                  <a:lnTo>
                    <a:pt x="4332" y="10897"/>
                  </a:lnTo>
                  <a:lnTo>
                    <a:pt x="4453" y="10850"/>
                  </a:lnTo>
                  <a:lnTo>
                    <a:pt x="4509" y="10860"/>
                  </a:lnTo>
                  <a:lnTo>
                    <a:pt x="4577" y="10860"/>
                  </a:lnTo>
                  <a:lnTo>
                    <a:pt x="4577" y="10897"/>
                  </a:lnTo>
                  <a:lnTo>
                    <a:pt x="4604" y="10981"/>
                  </a:lnTo>
                  <a:lnTo>
                    <a:pt x="4690" y="10882"/>
                  </a:lnTo>
                  <a:lnTo>
                    <a:pt x="4737" y="10838"/>
                  </a:lnTo>
                  <a:lnTo>
                    <a:pt x="4859" y="10822"/>
                  </a:lnTo>
                  <a:lnTo>
                    <a:pt x="4832" y="10897"/>
                  </a:lnTo>
                  <a:lnTo>
                    <a:pt x="4671" y="10909"/>
                  </a:lnTo>
                  <a:lnTo>
                    <a:pt x="4556" y="11078"/>
                  </a:lnTo>
                  <a:lnTo>
                    <a:pt x="4624" y="11162"/>
                  </a:lnTo>
                  <a:lnTo>
                    <a:pt x="4577" y="11294"/>
                  </a:lnTo>
                  <a:lnTo>
                    <a:pt x="4651" y="11391"/>
                  </a:lnTo>
                  <a:lnTo>
                    <a:pt x="4719" y="11562"/>
                  </a:lnTo>
                  <a:lnTo>
                    <a:pt x="4832" y="11562"/>
                  </a:lnTo>
                  <a:lnTo>
                    <a:pt x="4935" y="11644"/>
                  </a:lnTo>
                  <a:lnTo>
                    <a:pt x="5012" y="11622"/>
                  </a:lnTo>
                  <a:lnTo>
                    <a:pt x="5041" y="11547"/>
                  </a:lnTo>
                  <a:lnTo>
                    <a:pt x="5154" y="11547"/>
                  </a:lnTo>
                  <a:lnTo>
                    <a:pt x="5240" y="11634"/>
                  </a:lnTo>
                  <a:lnTo>
                    <a:pt x="5399" y="11606"/>
                  </a:lnTo>
                  <a:lnTo>
                    <a:pt x="5477" y="11512"/>
                  </a:lnTo>
                  <a:lnTo>
                    <a:pt x="5563" y="11547"/>
                  </a:lnTo>
                  <a:lnTo>
                    <a:pt x="5627" y="11535"/>
                  </a:lnTo>
                  <a:lnTo>
                    <a:pt x="5590" y="11596"/>
                  </a:lnTo>
                  <a:lnTo>
                    <a:pt x="5627" y="11668"/>
                  </a:lnTo>
                  <a:lnTo>
                    <a:pt x="5598" y="11743"/>
                  </a:lnTo>
                  <a:lnTo>
                    <a:pt x="5610" y="11863"/>
                  </a:lnTo>
                  <a:lnTo>
                    <a:pt x="5563" y="11968"/>
                  </a:lnTo>
                  <a:lnTo>
                    <a:pt x="5524" y="12105"/>
                  </a:lnTo>
                  <a:lnTo>
                    <a:pt x="5504" y="12139"/>
                  </a:lnTo>
                  <a:lnTo>
                    <a:pt x="5487" y="12259"/>
                  </a:lnTo>
                  <a:lnTo>
                    <a:pt x="5456" y="12331"/>
                  </a:lnTo>
                  <a:lnTo>
                    <a:pt x="5468" y="12346"/>
                  </a:lnTo>
                  <a:lnTo>
                    <a:pt x="5438" y="12390"/>
                  </a:lnTo>
                  <a:lnTo>
                    <a:pt x="5391" y="12428"/>
                  </a:lnTo>
                  <a:lnTo>
                    <a:pt x="5305" y="12418"/>
                  </a:lnTo>
                  <a:lnTo>
                    <a:pt x="5220" y="12380"/>
                  </a:lnTo>
                  <a:lnTo>
                    <a:pt x="5193" y="12428"/>
                  </a:lnTo>
                  <a:lnTo>
                    <a:pt x="5163" y="12358"/>
                  </a:lnTo>
                  <a:lnTo>
                    <a:pt x="5090" y="12331"/>
                  </a:lnTo>
                  <a:lnTo>
                    <a:pt x="4994" y="12346"/>
                  </a:lnTo>
                  <a:lnTo>
                    <a:pt x="4947" y="12390"/>
                  </a:lnTo>
                  <a:lnTo>
                    <a:pt x="4870" y="12440"/>
                  </a:lnTo>
                  <a:lnTo>
                    <a:pt x="4823" y="12418"/>
                  </a:lnTo>
                  <a:lnTo>
                    <a:pt x="4719" y="12368"/>
                  </a:lnTo>
                  <a:lnTo>
                    <a:pt x="4616" y="12331"/>
                  </a:lnTo>
                  <a:lnTo>
                    <a:pt x="4474" y="12331"/>
                  </a:lnTo>
                  <a:lnTo>
                    <a:pt x="4443" y="12286"/>
                  </a:lnTo>
                  <a:lnTo>
                    <a:pt x="4340" y="12259"/>
                  </a:lnTo>
                  <a:lnTo>
                    <a:pt x="4310" y="12237"/>
                  </a:lnTo>
                  <a:lnTo>
                    <a:pt x="4271" y="12237"/>
                  </a:lnTo>
                  <a:lnTo>
                    <a:pt x="4237" y="12165"/>
                  </a:lnTo>
                  <a:lnTo>
                    <a:pt x="4094" y="12127"/>
                  </a:lnTo>
                  <a:lnTo>
                    <a:pt x="4018" y="12150"/>
                  </a:lnTo>
                  <a:lnTo>
                    <a:pt x="3940" y="12225"/>
                  </a:lnTo>
                  <a:lnTo>
                    <a:pt x="3913" y="12296"/>
                  </a:lnTo>
                  <a:lnTo>
                    <a:pt x="3940" y="12418"/>
                  </a:lnTo>
                  <a:lnTo>
                    <a:pt x="3893" y="12490"/>
                  </a:lnTo>
                  <a:lnTo>
                    <a:pt x="3846" y="12527"/>
                  </a:lnTo>
                  <a:lnTo>
                    <a:pt x="3734" y="12452"/>
                  </a:lnTo>
                  <a:lnTo>
                    <a:pt x="3592" y="12390"/>
                  </a:lnTo>
                  <a:lnTo>
                    <a:pt x="3496" y="12368"/>
                  </a:lnTo>
                  <a:lnTo>
                    <a:pt x="3449" y="12237"/>
                  </a:lnTo>
                  <a:lnTo>
                    <a:pt x="3307" y="12165"/>
                  </a:lnTo>
                  <a:lnTo>
                    <a:pt x="3221" y="12139"/>
                  </a:lnTo>
                  <a:lnTo>
                    <a:pt x="3174" y="12150"/>
                  </a:lnTo>
                  <a:lnTo>
                    <a:pt x="3052" y="12105"/>
                  </a:lnTo>
                  <a:lnTo>
                    <a:pt x="3013" y="12078"/>
                  </a:lnTo>
                  <a:lnTo>
                    <a:pt x="2984" y="12006"/>
                  </a:lnTo>
                  <a:lnTo>
                    <a:pt x="2928" y="12006"/>
                  </a:lnTo>
                  <a:lnTo>
                    <a:pt x="2910" y="11924"/>
                  </a:lnTo>
                  <a:lnTo>
                    <a:pt x="2976" y="11837"/>
                  </a:lnTo>
                  <a:lnTo>
                    <a:pt x="2984" y="11693"/>
                  </a:lnTo>
                  <a:lnTo>
                    <a:pt x="2946" y="11656"/>
                  </a:lnTo>
                  <a:lnTo>
                    <a:pt x="2946" y="11584"/>
                  </a:lnTo>
                  <a:lnTo>
                    <a:pt x="2993" y="11500"/>
                  </a:lnTo>
                  <a:lnTo>
                    <a:pt x="2984" y="11463"/>
                  </a:lnTo>
                  <a:lnTo>
                    <a:pt x="2898" y="11524"/>
                  </a:lnTo>
                  <a:lnTo>
                    <a:pt x="2898" y="11441"/>
                  </a:lnTo>
                  <a:lnTo>
                    <a:pt x="2824" y="11415"/>
                  </a:lnTo>
                  <a:lnTo>
                    <a:pt x="2709" y="11487"/>
                  </a:lnTo>
                  <a:lnTo>
                    <a:pt x="2635" y="11500"/>
                  </a:lnTo>
                  <a:lnTo>
                    <a:pt x="2596" y="11463"/>
                  </a:lnTo>
                  <a:lnTo>
                    <a:pt x="2484" y="11463"/>
                  </a:lnTo>
                  <a:lnTo>
                    <a:pt x="2390" y="11524"/>
                  </a:lnTo>
                  <a:lnTo>
                    <a:pt x="2330" y="11500"/>
                  </a:lnTo>
                  <a:lnTo>
                    <a:pt x="2162" y="11512"/>
                  </a:lnTo>
                  <a:lnTo>
                    <a:pt x="1981" y="11535"/>
                  </a:lnTo>
                  <a:lnTo>
                    <a:pt x="1878" y="11584"/>
                  </a:lnTo>
                  <a:lnTo>
                    <a:pt x="1809" y="11656"/>
                  </a:lnTo>
                  <a:lnTo>
                    <a:pt x="1697" y="11681"/>
                  </a:lnTo>
                  <a:lnTo>
                    <a:pt x="1593" y="11765"/>
                  </a:lnTo>
                  <a:lnTo>
                    <a:pt x="1545" y="11765"/>
                  </a:lnTo>
                  <a:lnTo>
                    <a:pt x="1442" y="11728"/>
                  </a:lnTo>
                  <a:lnTo>
                    <a:pt x="1348" y="11743"/>
                  </a:lnTo>
                  <a:lnTo>
                    <a:pt x="1300" y="11693"/>
                  </a:lnTo>
                  <a:lnTo>
                    <a:pt x="1336" y="11634"/>
                  </a:lnTo>
                  <a:lnTo>
                    <a:pt x="1403" y="11572"/>
                  </a:lnTo>
                  <a:lnTo>
                    <a:pt x="1498" y="11572"/>
                  </a:lnTo>
                  <a:lnTo>
                    <a:pt x="1631" y="11572"/>
                  </a:lnTo>
                  <a:lnTo>
                    <a:pt x="1706" y="11441"/>
                  </a:lnTo>
                  <a:lnTo>
                    <a:pt x="1782" y="11403"/>
                  </a:lnTo>
                  <a:lnTo>
                    <a:pt x="1800" y="11294"/>
                  </a:lnTo>
                  <a:lnTo>
                    <a:pt x="1856" y="11222"/>
                  </a:lnTo>
                  <a:lnTo>
                    <a:pt x="1821" y="11125"/>
                  </a:lnTo>
                  <a:lnTo>
                    <a:pt x="1856" y="10981"/>
                  </a:lnTo>
                  <a:lnTo>
                    <a:pt x="1925" y="10882"/>
                  </a:lnTo>
                  <a:lnTo>
                    <a:pt x="1934" y="10822"/>
                  </a:lnTo>
                  <a:lnTo>
                    <a:pt x="2067" y="10788"/>
                  </a:lnTo>
                  <a:lnTo>
                    <a:pt x="2162" y="10668"/>
                  </a:lnTo>
                  <a:lnTo>
                    <a:pt x="2152" y="10559"/>
                  </a:lnTo>
                  <a:lnTo>
                    <a:pt x="2162" y="10450"/>
                  </a:lnTo>
                  <a:lnTo>
                    <a:pt x="2312" y="10388"/>
                  </a:lnTo>
                  <a:lnTo>
                    <a:pt x="2520" y="10438"/>
                  </a:lnTo>
                  <a:lnTo>
                    <a:pt x="2614" y="10329"/>
                  </a:lnTo>
                  <a:lnTo>
                    <a:pt x="2662" y="10317"/>
                  </a:lnTo>
                  <a:lnTo>
                    <a:pt x="2721" y="10235"/>
                  </a:lnTo>
                  <a:lnTo>
                    <a:pt x="2768" y="10207"/>
                  </a:lnTo>
                  <a:lnTo>
                    <a:pt x="2851" y="10269"/>
                  </a:lnTo>
                  <a:lnTo>
                    <a:pt x="2898" y="10294"/>
                  </a:lnTo>
                  <a:lnTo>
                    <a:pt x="2928" y="10475"/>
                  </a:lnTo>
                  <a:lnTo>
                    <a:pt x="2993" y="10581"/>
                  </a:lnTo>
                  <a:lnTo>
                    <a:pt x="3087" y="10701"/>
                  </a:lnTo>
                  <a:lnTo>
                    <a:pt x="3174" y="10788"/>
                  </a:lnTo>
                  <a:lnTo>
                    <a:pt x="3251" y="10800"/>
                  </a:lnTo>
                  <a:lnTo>
                    <a:pt x="3298" y="10872"/>
                  </a:lnTo>
                  <a:lnTo>
                    <a:pt x="3364" y="10909"/>
                  </a:lnTo>
                  <a:lnTo>
                    <a:pt x="3393" y="10981"/>
                  </a:lnTo>
                  <a:lnTo>
                    <a:pt x="3440" y="11003"/>
                  </a:lnTo>
                  <a:lnTo>
                    <a:pt x="3467" y="11090"/>
                  </a:lnTo>
                  <a:lnTo>
                    <a:pt x="3506" y="11184"/>
                  </a:lnTo>
                  <a:lnTo>
                    <a:pt x="3487" y="11222"/>
                  </a:lnTo>
                  <a:lnTo>
                    <a:pt x="3467" y="11306"/>
                  </a:lnTo>
                  <a:lnTo>
                    <a:pt x="3467" y="11353"/>
                  </a:lnTo>
                  <a:lnTo>
                    <a:pt x="3514" y="11343"/>
                  </a:lnTo>
                  <a:lnTo>
                    <a:pt x="3574" y="11200"/>
                  </a:lnTo>
                  <a:lnTo>
                    <a:pt x="3621" y="11184"/>
                  </a:lnTo>
                  <a:lnTo>
                    <a:pt x="3629" y="11101"/>
                  </a:lnTo>
                  <a:lnTo>
                    <a:pt x="3553" y="11041"/>
                  </a:lnTo>
                  <a:lnTo>
                    <a:pt x="3600" y="10932"/>
                  </a:lnTo>
                  <a:lnTo>
                    <a:pt x="3695" y="10959"/>
                  </a:lnTo>
                  <a:lnTo>
                    <a:pt x="3751" y="11041"/>
                  </a:lnTo>
                  <a:lnTo>
                    <a:pt x="3771" y="10981"/>
                  </a:lnTo>
                  <a:lnTo>
                    <a:pt x="3763" y="10943"/>
                  </a:lnTo>
                  <a:lnTo>
                    <a:pt x="3677" y="10850"/>
                  </a:lnTo>
                  <a:lnTo>
                    <a:pt x="3600" y="10800"/>
                  </a:lnTo>
                  <a:lnTo>
                    <a:pt x="3506" y="10740"/>
                  </a:lnTo>
                  <a:lnTo>
                    <a:pt x="3535" y="10701"/>
                  </a:lnTo>
                  <a:lnTo>
                    <a:pt x="3506" y="10668"/>
                  </a:lnTo>
                  <a:lnTo>
                    <a:pt x="3420" y="10668"/>
                  </a:lnTo>
                  <a:lnTo>
                    <a:pt x="3307" y="10522"/>
                  </a:lnTo>
                  <a:lnTo>
                    <a:pt x="3251" y="10378"/>
                  </a:lnTo>
                  <a:lnTo>
                    <a:pt x="3156" y="10279"/>
                  </a:lnTo>
                  <a:lnTo>
                    <a:pt x="3118" y="10185"/>
                  </a:lnTo>
                  <a:lnTo>
                    <a:pt x="3126" y="10135"/>
                  </a:lnTo>
                  <a:lnTo>
                    <a:pt x="3118" y="10038"/>
                  </a:lnTo>
                  <a:lnTo>
                    <a:pt x="3204" y="9966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7"/>
            <p:cNvSpPr/>
            <p:nvPr/>
          </p:nvSpPr>
          <p:spPr>
            <a:xfrm>
              <a:off x="326549" y="177076"/>
              <a:ext cx="75816" cy="49464"/>
            </a:xfrm>
            <a:custGeom>
              <a:rect b="b" l="l" r="r" t="t"/>
              <a:pathLst>
                <a:path extrusionOk="0" h="21600" w="21600">
                  <a:moveTo>
                    <a:pt x="466" y="0"/>
                  </a:moveTo>
                  <a:lnTo>
                    <a:pt x="0" y="3477"/>
                  </a:lnTo>
                  <a:lnTo>
                    <a:pt x="1464" y="6090"/>
                  </a:lnTo>
                  <a:lnTo>
                    <a:pt x="3989" y="7126"/>
                  </a:lnTo>
                  <a:lnTo>
                    <a:pt x="5227" y="10603"/>
                  </a:lnTo>
                  <a:lnTo>
                    <a:pt x="5436" y="14474"/>
                  </a:lnTo>
                  <a:lnTo>
                    <a:pt x="5903" y="18444"/>
                  </a:lnTo>
                  <a:lnTo>
                    <a:pt x="9200" y="20737"/>
                  </a:lnTo>
                  <a:lnTo>
                    <a:pt x="11114" y="21600"/>
                  </a:lnTo>
                  <a:lnTo>
                    <a:pt x="13751" y="21600"/>
                  </a:lnTo>
                  <a:lnTo>
                    <a:pt x="17257" y="20342"/>
                  </a:lnTo>
                  <a:lnTo>
                    <a:pt x="18962" y="21230"/>
                  </a:lnTo>
                  <a:lnTo>
                    <a:pt x="20780" y="19701"/>
                  </a:lnTo>
                  <a:lnTo>
                    <a:pt x="21600" y="17729"/>
                  </a:lnTo>
                  <a:lnTo>
                    <a:pt x="21230" y="14795"/>
                  </a:lnTo>
                  <a:lnTo>
                    <a:pt x="19992" y="11860"/>
                  </a:lnTo>
                  <a:lnTo>
                    <a:pt x="17933" y="11318"/>
                  </a:lnTo>
                  <a:lnTo>
                    <a:pt x="15344" y="12033"/>
                  </a:lnTo>
                  <a:lnTo>
                    <a:pt x="13397" y="13611"/>
                  </a:lnTo>
                  <a:lnTo>
                    <a:pt x="11580" y="13068"/>
                  </a:lnTo>
                  <a:lnTo>
                    <a:pt x="9875" y="12723"/>
                  </a:lnTo>
                  <a:lnTo>
                    <a:pt x="9103" y="10775"/>
                  </a:lnTo>
                  <a:lnTo>
                    <a:pt x="7704" y="9025"/>
                  </a:lnTo>
                  <a:lnTo>
                    <a:pt x="7961" y="6090"/>
                  </a:lnTo>
                  <a:lnTo>
                    <a:pt x="6932" y="3304"/>
                  </a:lnTo>
                  <a:lnTo>
                    <a:pt x="4439" y="3304"/>
                  </a:lnTo>
                  <a:lnTo>
                    <a:pt x="3056" y="690"/>
                  </a:lnTo>
                  <a:lnTo>
                    <a:pt x="46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7"/>
            <p:cNvSpPr/>
            <p:nvPr/>
          </p:nvSpPr>
          <p:spPr>
            <a:xfrm>
              <a:off x="976486" y="181422"/>
              <a:ext cx="76140" cy="100062"/>
            </a:xfrm>
            <a:custGeom>
              <a:rect b="b" l="l" r="r" t="t"/>
              <a:pathLst>
                <a:path extrusionOk="0" h="21600" w="21600">
                  <a:moveTo>
                    <a:pt x="20831" y="0"/>
                  </a:moveTo>
                  <a:lnTo>
                    <a:pt x="18318" y="621"/>
                  </a:lnTo>
                  <a:lnTo>
                    <a:pt x="16300" y="2071"/>
                  </a:lnTo>
                  <a:lnTo>
                    <a:pt x="12089" y="2851"/>
                  </a:lnTo>
                  <a:lnTo>
                    <a:pt x="8022" y="5348"/>
                  </a:lnTo>
                  <a:lnTo>
                    <a:pt x="5204" y="7310"/>
                  </a:lnTo>
                  <a:lnTo>
                    <a:pt x="5556" y="8954"/>
                  </a:lnTo>
                  <a:lnTo>
                    <a:pt x="2594" y="11963"/>
                  </a:lnTo>
                  <a:lnTo>
                    <a:pt x="3715" y="12402"/>
                  </a:lnTo>
                  <a:lnTo>
                    <a:pt x="1249" y="15143"/>
                  </a:lnTo>
                  <a:lnTo>
                    <a:pt x="1345" y="16861"/>
                  </a:lnTo>
                  <a:lnTo>
                    <a:pt x="0" y="17555"/>
                  </a:lnTo>
                  <a:lnTo>
                    <a:pt x="224" y="19200"/>
                  </a:lnTo>
                  <a:lnTo>
                    <a:pt x="2482" y="19980"/>
                  </a:lnTo>
                  <a:lnTo>
                    <a:pt x="2834" y="21271"/>
                  </a:lnTo>
                  <a:lnTo>
                    <a:pt x="6901" y="21600"/>
                  </a:lnTo>
                  <a:lnTo>
                    <a:pt x="7574" y="21356"/>
                  </a:lnTo>
                  <a:lnTo>
                    <a:pt x="5204" y="18932"/>
                  </a:lnTo>
                  <a:lnTo>
                    <a:pt x="4996" y="16435"/>
                  </a:lnTo>
                  <a:lnTo>
                    <a:pt x="6901" y="13340"/>
                  </a:lnTo>
                  <a:lnTo>
                    <a:pt x="8807" y="10087"/>
                  </a:lnTo>
                  <a:lnTo>
                    <a:pt x="12665" y="6640"/>
                  </a:lnTo>
                  <a:lnTo>
                    <a:pt x="16412" y="4812"/>
                  </a:lnTo>
                  <a:lnTo>
                    <a:pt x="20831" y="2936"/>
                  </a:lnTo>
                  <a:lnTo>
                    <a:pt x="21600" y="1645"/>
                  </a:lnTo>
                  <a:lnTo>
                    <a:pt x="2083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236458" y="184301"/>
              <a:ext cx="52596" cy="42228"/>
            </a:xfrm>
            <a:custGeom>
              <a:rect b="b" l="l" r="r" t="t"/>
              <a:pathLst>
                <a:path extrusionOk="0" h="21600" w="21600">
                  <a:moveTo>
                    <a:pt x="14531" y="0"/>
                  </a:moveTo>
                  <a:lnTo>
                    <a:pt x="12909" y="3639"/>
                  </a:lnTo>
                  <a:lnTo>
                    <a:pt x="15551" y="12417"/>
                  </a:lnTo>
                  <a:lnTo>
                    <a:pt x="12445" y="11609"/>
                  </a:lnTo>
                  <a:lnTo>
                    <a:pt x="9178" y="6295"/>
                  </a:lnTo>
                  <a:lnTo>
                    <a:pt x="4102" y="3061"/>
                  </a:lnTo>
                  <a:lnTo>
                    <a:pt x="2457" y="5660"/>
                  </a:lnTo>
                  <a:lnTo>
                    <a:pt x="0" y="14641"/>
                  </a:lnTo>
                  <a:lnTo>
                    <a:pt x="2457" y="16056"/>
                  </a:lnTo>
                  <a:lnTo>
                    <a:pt x="10661" y="15045"/>
                  </a:lnTo>
                  <a:lnTo>
                    <a:pt x="6860" y="18914"/>
                  </a:lnTo>
                  <a:lnTo>
                    <a:pt x="7161" y="21600"/>
                  </a:lnTo>
                  <a:lnTo>
                    <a:pt x="9827" y="21398"/>
                  </a:lnTo>
                  <a:lnTo>
                    <a:pt x="14392" y="17702"/>
                  </a:lnTo>
                  <a:lnTo>
                    <a:pt x="20464" y="16518"/>
                  </a:lnTo>
                  <a:lnTo>
                    <a:pt x="21600" y="12244"/>
                  </a:lnTo>
                  <a:lnTo>
                    <a:pt x="21299" y="7912"/>
                  </a:lnTo>
                  <a:lnTo>
                    <a:pt x="19306" y="7508"/>
                  </a:lnTo>
                  <a:lnTo>
                    <a:pt x="17822" y="8923"/>
                  </a:lnTo>
                  <a:lnTo>
                    <a:pt x="16988" y="5660"/>
                  </a:lnTo>
                  <a:lnTo>
                    <a:pt x="16524" y="1213"/>
                  </a:lnTo>
                  <a:lnTo>
                    <a:pt x="1453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7"/>
            <p:cNvSpPr/>
            <p:nvPr/>
          </p:nvSpPr>
          <p:spPr>
            <a:xfrm>
              <a:off x="302671" y="185768"/>
              <a:ext cx="21492" cy="32400"/>
            </a:xfrm>
            <a:custGeom>
              <a:rect b="b" l="l" r="r" t="t"/>
              <a:pathLst>
                <a:path extrusionOk="0" h="21600" w="21600">
                  <a:moveTo>
                    <a:pt x="17972" y="0"/>
                  </a:moveTo>
                  <a:lnTo>
                    <a:pt x="17631" y="1656"/>
                  </a:lnTo>
                  <a:lnTo>
                    <a:pt x="11622" y="828"/>
                  </a:lnTo>
                  <a:lnTo>
                    <a:pt x="4706" y="5080"/>
                  </a:lnTo>
                  <a:lnTo>
                    <a:pt x="0" y="4817"/>
                  </a:lnTo>
                  <a:lnTo>
                    <a:pt x="340" y="14149"/>
                  </a:lnTo>
                  <a:lnTo>
                    <a:pt x="7597" y="13058"/>
                  </a:lnTo>
                  <a:lnTo>
                    <a:pt x="7597" y="19944"/>
                  </a:lnTo>
                  <a:lnTo>
                    <a:pt x="12359" y="21600"/>
                  </a:lnTo>
                  <a:lnTo>
                    <a:pt x="19616" y="20546"/>
                  </a:lnTo>
                  <a:lnTo>
                    <a:pt x="21600" y="11967"/>
                  </a:lnTo>
                  <a:lnTo>
                    <a:pt x="21146" y="590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350959" y="196606"/>
              <a:ext cx="35370" cy="26298"/>
            </a:xfrm>
            <a:custGeom>
              <a:rect b="b" l="l" r="r" t="t"/>
              <a:pathLst>
                <a:path extrusionOk="0" h="21600" w="21600">
                  <a:moveTo>
                    <a:pt x="4857" y="0"/>
                  </a:moveTo>
                  <a:lnTo>
                    <a:pt x="1447" y="2967"/>
                  </a:lnTo>
                  <a:lnTo>
                    <a:pt x="0" y="12793"/>
                  </a:lnTo>
                  <a:lnTo>
                    <a:pt x="5305" y="21600"/>
                  </a:lnTo>
                  <a:lnTo>
                    <a:pt x="9715" y="18633"/>
                  </a:lnTo>
                  <a:lnTo>
                    <a:pt x="19464" y="18958"/>
                  </a:lnTo>
                  <a:lnTo>
                    <a:pt x="21600" y="8529"/>
                  </a:lnTo>
                  <a:lnTo>
                    <a:pt x="11851" y="649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327678" y="205356"/>
              <a:ext cx="14472" cy="17928"/>
            </a:xfrm>
            <a:custGeom>
              <a:rect b="b" l="l" r="r" t="t"/>
              <a:pathLst>
                <a:path extrusionOk="0" h="21600" w="21600">
                  <a:moveTo>
                    <a:pt x="13247" y="0"/>
                  </a:moveTo>
                  <a:lnTo>
                    <a:pt x="3713" y="5842"/>
                  </a:lnTo>
                  <a:lnTo>
                    <a:pt x="0" y="14808"/>
                  </a:lnTo>
                  <a:lnTo>
                    <a:pt x="8438" y="20242"/>
                  </a:lnTo>
                  <a:lnTo>
                    <a:pt x="17887" y="21600"/>
                  </a:lnTo>
                  <a:lnTo>
                    <a:pt x="21600" y="13925"/>
                  </a:lnTo>
                  <a:lnTo>
                    <a:pt x="19237" y="7200"/>
                  </a:lnTo>
                  <a:lnTo>
                    <a:pt x="1324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>
              <a:off x="1390812" y="208235"/>
              <a:ext cx="20304" cy="13446"/>
            </a:xfrm>
            <a:custGeom>
              <a:rect b="b" l="l" r="r" t="t"/>
              <a:pathLst>
                <a:path extrusionOk="0" h="21600" w="21600">
                  <a:moveTo>
                    <a:pt x="1200" y="0"/>
                  </a:moveTo>
                  <a:lnTo>
                    <a:pt x="0" y="8803"/>
                  </a:lnTo>
                  <a:lnTo>
                    <a:pt x="8880" y="19240"/>
                  </a:lnTo>
                  <a:lnTo>
                    <a:pt x="16020" y="21600"/>
                  </a:lnTo>
                  <a:lnTo>
                    <a:pt x="21600" y="11345"/>
                  </a:lnTo>
                  <a:lnTo>
                    <a:pt x="9660" y="3812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00614" y="225677"/>
              <a:ext cx="45306" cy="52326"/>
            </a:xfrm>
            <a:custGeom>
              <a:rect b="b" l="l" r="r" t="t"/>
              <a:pathLst>
                <a:path extrusionOk="0" h="21600" w="21600">
                  <a:moveTo>
                    <a:pt x="9065" y="0"/>
                  </a:moveTo>
                  <a:lnTo>
                    <a:pt x="2071" y="1025"/>
                  </a:lnTo>
                  <a:lnTo>
                    <a:pt x="4142" y="5126"/>
                  </a:lnTo>
                  <a:lnTo>
                    <a:pt x="2260" y="9250"/>
                  </a:lnTo>
                  <a:lnTo>
                    <a:pt x="699" y="14190"/>
                  </a:lnTo>
                  <a:lnTo>
                    <a:pt x="0" y="16148"/>
                  </a:lnTo>
                  <a:lnTo>
                    <a:pt x="4734" y="19130"/>
                  </a:lnTo>
                  <a:lnTo>
                    <a:pt x="5864" y="21600"/>
                  </a:lnTo>
                  <a:lnTo>
                    <a:pt x="11405" y="18757"/>
                  </a:lnTo>
                  <a:lnTo>
                    <a:pt x="11405" y="16450"/>
                  </a:lnTo>
                  <a:lnTo>
                    <a:pt x="14014" y="12326"/>
                  </a:lnTo>
                  <a:lnTo>
                    <a:pt x="18991" y="7922"/>
                  </a:lnTo>
                  <a:lnTo>
                    <a:pt x="21600" y="6431"/>
                  </a:lnTo>
                  <a:lnTo>
                    <a:pt x="19340" y="3635"/>
                  </a:lnTo>
                  <a:lnTo>
                    <a:pt x="17458" y="1841"/>
                  </a:lnTo>
                  <a:lnTo>
                    <a:pt x="12105" y="1491"/>
                  </a:lnTo>
                  <a:lnTo>
                    <a:pt x="906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331290" y="230870"/>
              <a:ext cx="24354" cy="31536"/>
            </a:xfrm>
            <a:custGeom>
              <a:rect b="b" l="l" r="r" t="t"/>
              <a:pathLst>
                <a:path extrusionOk="0" h="21600" w="21600">
                  <a:moveTo>
                    <a:pt x="6114" y="0"/>
                  </a:moveTo>
                  <a:lnTo>
                    <a:pt x="2105" y="3014"/>
                  </a:lnTo>
                  <a:lnTo>
                    <a:pt x="0" y="7342"/>
                  </a:lnTo>
                  <a:lnTo>
                    <a:pt x="0" y="12558"/>
                  </a:lnTo>
                  <a:lnTo>
                    <a:pt x="2556" y="21330"/>
                  </a:lnTo>
                  <a:lnTo>
                    <a:pt x="6766" y="21600"/>
                  </a:lnTo>
                  <a:lnTo>
                    <a:pt x="10975" y="14181"/>
                  </a:lnTo>
                  <a:lnTo>
                    <a:pt x="15636" y="12288"/>
                  </a:lnTo>
                  <a:lnTo>
                    <a:pt x="21600" y="3014"/>
                  </a:lnTo>
                  <a:lnTo>
                    <a:pt x="14183" y="270"/>
                  </a:lnTo>
                  <a:lnTo>
                    <a:pt x="611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7"/>
            <p:cNvSpPr/>
            <p:nvPr/>
          </p:nvSpPr>
          <p:spPr>
            <a:xfrm>
              <a:off x="303010" y="235273"/>
              <a:ext cx="25920" cy="37854"/>
            </a:xfrm>
            <a:custGeom>
              <a:rect b="b" l="l" r="r" t="t"/>
              <a:pathLst>
                <a:path extrusionOk="0" h="21600" w="21600">
                  <a:moveTo>
                    <a:pt x="8000" y="0"/>
                  </a:moveTo>
                  <a:lnTo>
                    <a:pt x="3624" y="4314"/>
                  </a:lnTo>
                  <a:lnTo>
                    <a:pt x="7718" y="10011"/>
                  </a:lnTo>
                  <a:lnTo>
                    <a:pt x="0" y="8885"/>
                  </a:lnTo>
                  <a:lnTo>
                    <a:pt x="0" y="11556"/>
                  </a:lnTo>
                  <a:lnTo>
                    <a:pt x="8941" y="17962"/>
                  </a:lnTo>
                  <a:lnTo>
                    <a:pt x="11624" y="20956"/>
                  </a:lnTo>
                  <a:lnTo>
                    <a:pt x="14965" y="21600"/>
                  </a:lnTo>
                  <a:lnTo>
                    <a:pt x="20988" y="18381"/>
                  </a:lnTo>
                  <a:lnTo>
                    <a:pt x="21600" y="11138"/>
                  </a:lnTo>
                  <a:lnTo>
                    <a:pt x="16329" y="7533"/>
                  </a:lnTo>
                  <a:lnTo>
                    <a:pt x="19624" y="3412"/>
                  </a:lnTo>
                  <a:lnTo>
                    <a:pt x="18588" y="901"/>
                  </a:lnTo>
                  <a:lnTo>
                    <a:pt x="12282" y="2060"/>
                  </a:lnTo>
                  <a:lnTo>
                    <a:pt x="80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363660" y="235273"/>
              <a:ext cx="16308" cy="9936"/>
            </a:xfrm>
            <a:custGeom>
              <a:rect b="b" l="l" r="r" t="t"/>
              <a:pathLst>
                <a:path extrusionOk="0" h="21600" w="21600">
                  <a:moveTo>
                    <a:pt x="12706" y="0"/>
                  </a:moveTo>
                  <a:lnTo>
                    <a:pt x="5232" y="2700"/>
                  </a:lnTo>
                  <a:lnTo>
                    <a:pt x="0" y="16445"/>
                  </a:lnTo>
                  <a:lnTo>
                    <a:pt x="972" y="18164"/>
                  </a:lnTo>
                  <a:lnTo>
                    <a:pt x="12706" y="21600"/>
                  </a:lnTo>
                  <a:lnTo>
                    <a:pt x="21600" y="21600"/>
                  </a:lnTo>
                  <a:lnTo>
                    <a:pt x="20628" y="13009"/>
                  </a:lnTo>
                  <a:lnTo>
                    <a:pt x="1270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356861" y="236120"/>
              <a:ext cx="123984" cy="141048"/>
            </a:xfrm>
            <a:custGeom>
              <a:rect b="b" l="l" r="r" t="t"/>
              <a:pathLst>
                <a:path extrusionOk="0" h="21600" w="21600">
                  <a:moveTo>
                    <a:pt x="3344" y="0"/>
                  </a:moveTo>
                  <a:lnTo>
                    <a:pt x="1387" y="614"/>
                  </a:lnTo>
                  <a:lnTo>
                    <a:pt x="561" y="1582"/>
                  </a:lnTo>
                  <a:lnTo>
                    <a:pt x="0" y="3587"/>
                  </a:lnTo>
                  <a:lnTo>
                    <a:pt x="216" y="5722"/>
                  </a:lnTo>
                  <a:lnTo>
                    <a:pt x="1318" y="5722"/>
                  </a:lnTo>
                  <a:lnTo>
                    <a:pt x="561" y="6716"/>
                  </a:lnTo>
                  <a:lnTo>
                    <a:pt x="1170" y="7382"/>
                  </a:lnTo>
                  <a:lnTo>
                    <a:pt x="2361" y="7693"/>
                  </a:lnTo>
                  <a:lnTo>
                    <a:pt x="4033" y="8298"/>
                  </a:lnTo>
                  <a:lnTo>
                    <a:pt x="6816" y="8721"/>
                  </a:lnTo>
                  <a:lnTo>
                    <a:pt x="8203" y="8471"/>
                  </a:lnTo>
                  <a:lnTo>
                    <a:pt x="8557" y="7866"/>
                  </a:lnTo>
                  <a:lnTo>
                    <a:pt x="9157" y="8548"/>
                  </a:lnTo>
                  <a:lnTo>
                    <a:pt x="9856" y="8661"/>
                  </a:lnTo>
                  <a:lnTo>
                    <a:pt x="10633" y="9828"/>
                  </a:lnTo>
                  <a:lnTo>
                    <a:pt x="10141" y="10303"/>
                  </a:lnTo>
                  <a:lnTo>
                    <a:pt x="11744" y="10994"/>
                  </a:lnTo>
                  <a:lnTo>
                    <a:pt x="12856" y="11833"/>
                  </a:lnTo>
                  <a:lnTo>
                    <a:pt x="13200" y="12438"/>
                  </a:lnTo>
                  <a:lnTo>
                    <a:pt x="13416" y="13242"/>
                  </a:lnTo>
                  <a:lnTo>
                    <a:pt x="12374" y="14884"/>
                  </a:lnTo>
                  <a:lnTo>
                    <a:pt x="12157" y="15688"/>
                  </a:lnTo>
                  <a:lnTo>
                    <a:pt x="12374" y="16293"/>
                  </a:lnTo>
                  <a:lnTo>
                    <a:pt x="10830" y="16483"/>
                  </a:lnTo>
                  <a:lnTo>
                    <a:pt x="9374" y="16483"/>
                  </a:lnTo>
                  <a:lnTo>
                    <a:pt x="8902" y="17710"/>
                  </a:lnTo>
                  <a:lnTo>
                    <a:pt x="9511" y="18186"/>
                  </a:lnTo>
                  <a:lnTo>
                    <a:pt x="11744" y="17935"/>
                  </a:lnTo>
                  <a:lnTo>
                    <a:pt x="11744" y="17512"/>
                  </a:lnTo>
                  <a:lnTo>
                    <a:pt x="12856" y="18238"/>
                  </a:lnTo>
                  <a:lnTo>
                    <a:pt x="13957" y="19042"/>
                  </a:lnTo>
                  <a:lnTo>
                    <a:pt x="13672" y="19465"/>
                  </a:lnTo>
                  <a:lnTo>
                    <a:pt x="14587" y="20208"/>
                  </a:lnTo>
                  <a:lnTo>
                    <a:pt x="16259" y="21064"/>
                  </a:lnTo>
                  <a:lnTo>
                    <a:pt x="18344" y="21600"/>
                  </a:lnTo>
                  <a:lnTo>
                    <a:pt x="18197" y="21125"/>
                  </a:lnTo>
                  <a:lnTo>
                    <a:pt x="17430" y="20208"/>
                  </a:lnTo>
                  <a:lnTo>
                    <a:pt x="16328" y="18929"/>
                  </a:lnTo>
                  <a:lnTo>
                    <a:pt x="18275" y="20148"/>
                  </a:lnTo>
                  <a:lnTo>
                    <a:pt x="19170" y="20511"/>
                  </a:lnTo>
                  <a:lnTo>
                    <a:pt x="19456" y="19465"/>
                  </a:lnTo>
                  <a:lnTo>
                    <a:pt x="18974" y="17935"/>
                  </a:lnTo>
                  <a:lnTo>
                    <a:pt x="18689" y="17572"/>
                  </a:lnTo>
                  <a:lnTo>
                    <a:pt x="17646" y="16846"/>
                  </a:lnTo>
                  <a:lnTo>
                    <a:pt x="16800" y="15878"/>
                  </a:lnTo>
                  <a:lnTo>
                    <a:pt x="16889" y="14962"/>
                  </a:lnTo>
                  <a:lnTo>
                    <a:pt x="17931" y="14772"/>
                  </a:lnTo>
                  <a:lnTo>
                    <a:pt x="19102" y="16293"/>
                  </a:lnTo>
                  <a:lnTo>
                    <a:pt x="20016" y="17019"/>
                  </a:lnTo>
                  <a:lnTo>
                    <a:pt x="21403" y="15135"/>
                  </a:lnTo>
                  <a:lnTo>
                    <a:pt x="21600" y="13907"/>
                  </a:lnTo>
                  <a:lnTo>
                    <a:pt x="20430" y="13855"/>
                  </a:lnTo>
                  <a:lnTo>
                    <a:pt x="19318" y="12213"/>
                  </a:lnTo>
                  <a:lnTo>
                    <a:pt x="18128" y="11833"/>
                  </a:lnTo>
                  <a:lnTo>
                    <a:pt x="16328" y="10683"/>
                  </a:lnTo>
                  <a:lnTo>
                    <a:pt x="17715" y="9767"/>
                  </a:lnTo>
                  <a:lnTo>
                    <a:pt x="17016" y="7995"/>
                  </a:lnTo>
                  <a:lnTo>
                    <a:pt x="16328" y="7191"/>
                  </a:lnTo>
                  <a:lnTo>
                    <a:pt x="14459" y="6413"/>
                  </a:lnTo>
                  <a:lnTo>
                    <a:pt x="13672" y="5056"/>
                  </a:lnTo>
                  <a:lnTo>
                    <a:pt x="12285" y="5549"/>
                  </a:lnTo>
                  <a:lnTo>
                    <a:pt x="12157" y="4633"/>
                  </a:lnTo>
                  <a:lnTo>
                    <a:pt x="11115" y="3587"/>
                  </a:lnTo>
                  <a:lnTo>
                    <a:pt x="9443" y="2446"/>
                  </a:lnTo>
                  <a:lnTo>
                    <a:pt x="8685" y="3362"/>
                  </a:lnTo>
                  <a:lnTo>
                    <a:pt x="7230" y="3967"/>
                  </a:lnTo>
                  <a:lnTo>
                    <a:pt x="7298" y="2498"/>
                  </a:lnTo>
                  <a:lnTo>
                    <a:pt x="6030" y="112"/>
                  </a:lnTo>
                  <a:lnTo>
                    <a:pt x="4102" y="1089"/>
                  </a:lnTo>
                  <a:lnTo>
                    <a:pt x="3403" y="2921"/>
                  </a:lnTo>
                  <a:lnTo>
                    <a:pt x="2774" y="1530"/>
                  </a:lnTo>
                  <a:lnTo>
                    <a:pt x="334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397447" y="236854"/>
              <a:ext cx="20412" cy="15228"/>
            </a:xfrm>
            <a:custGeom>
              <a:rect b="b" l="l" r="r" t="t"/>
              <a:pathLst>
                <a:path extrusionOk="0" h="21600" w="21600">
                  <a:moveTo>
                    <a:pt x="2685" y="0"/>
                  </a:moveTo>
                  <a:lnTo>
                    <a:pt x="537" y="1120"/>
                  </a:lnTo>
                  <a:lnTo>
                    <a:pt x="0" y="9040"/>
                  </a:lnTo>
                  <a:lnTo>
                    <a:pt x="5191" y="20320"/>
                  </a:lnTo>
                  <a:lnTo>
                    <a:pt x="6862" y="21600"/>
                  </a:lnTo>
                  <a:lnTo>
                    <a:pt x="11874" y="18720"/>
                  </a:lnTo>
                  <a:lnTo>
                    <a:pt x="16469" y="19280"/>
                  </a:lnTo>
                  <a:lnTo>
                    <a:pt x="21600" y="19840"/>
                  </a:lnTo>
                  <a:lnTo>
                    <a:pt x="21123" y="14160"/>
                  </a:lnTo>
                  <a:lnTo>
                    <a:pt x="13187" y="2320"/>
                  </a:lnTo>
                  <a:lnTo>
                    <a:pt x="268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283479" y="238491"/>
              <a:ext cx="10854" cy="13608"/>
            </a:xfrm>
            <a:custGeom>
              <a:rect b="b" l="l" r="r" t="t"/>
              <a:pathLst>
                <a:path extrusionOk="0" h="21600" w="21600">
                  <a:moveTo>
                    <a:pt x="15075" y="0"/>
                  </a:moveTo>
                  <a:lnTo>
                    <a:pt x="3150" y="1165"/>
                  </a:lnTo>
                  <a:lnTo>
                    <a:pt x="0" y="4392"/>
                  </a:lnTo>
                  <a:lnTo>
                    <a:pt x="13613" y="21600"/>
                  </a:lnTo>
                  <a:lnTo>
                    <a:pt x="21600" y="5736"/>
                  </a:lnTo>
                  <a:lnTo>
                    <a:pt x="1507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229233" y="243627"/>
              <a:ext cx="80514" cy="64314"/>
            </a:xfrm>
            <a:custGeom>
              <a:rect b="b" l="l" r="r" t="t"/>
              <a:pathLst>
                <a:path extrusionOk="0" h="21600" w="21600">
                  <a:moveTo>
                    <a:pt x="4923" y="0"/>
                  </a:moveTo>
                  <a:lnTo>
                    <a:pt x="1712" y="3091"/>
                  </a:lnTo>
                  <a:lnTo>
                    <a:pt x="969" y="4969"/>
                  </a:lnTo>
                  <a:lnTo>
                    <a:pt x="0" y="8572"/>
                  </a:lnTo>
                  <a:lnTo>
                    <a:pt x="2045" y="9785"/>
                  </a:lnTo>
                  <a:lnTo>
                    <a:pt x="3847" y="9653"/>
                  </a:lnTo>
                  <a:lnTo>
                    <a:pt x="1075" y="11549"/>
                  </a:lnTo>
                  <a:lnTo>
                    <a:pt x="1712" y="13142"/>
                  </a:lnTo>
                  <a:lnTo>
                    <a:pt x="3423" y="13256"/>
                  </a:lnTo>
                  <a:lnTo>
                    <a:pt x="5892" y="12877"/>
                  </a:lnTo>
                  <a:lnTo>
                    <a:pt x="8134" y="13939"/>
                  </a:lnTo>
                  <a:lnTo>
                    <a:pt x="6619" y="14735"/>
                  </a:lnTo>
                  <a:lnTo>
                    <a:pt x="4923" y="14470"/>
                  </a:lnTo>
                  <a:lnTo>
                    <a:pt x="3120" y="15266"/>
                  </a:lnTo>
                  <a:lnTo>
                    <a:pt x="2348" y="15683"/>
                  </a:lnTo>
                  <a:lnTo>
                    <a:pt x="3847" y="19040"/>
                  </a:lnTo>
                  <a:lnTo>
                    <a:pt x="4817" y="18490"/>
                  </a:lnTo>
                  <a:lnTo>
                    <a:pt x="6422" y="19704"/>
                  </a:lnTo>
                  <a:lnTo>
                    <a:pt x="7059" y="21600"/>
                  </a:lnTo>
                  <a:lnTo>
                    <a:pt x="8664" y="21297"/>
                  </a:lnTo>
                  <a:lnTo>
                    <a:pt x="12209" y="20633"/>
                  </a:lnTo>
                  <a:lnTo>
                    <a:pt x="14344" y="19173"/>
                  </a:lnTo>
                  <a:lnTo>
                    <a:pt x="15723" y="19040"/>
                  </a:lnTo>
                  <a:lnTo>
                    <a:pt x="17768" y="20083"/>
                  </a:lnTo>
                  <a:lnTo>
                    <a:pt x="19904" y="20747"/>
                  </a:lnTo>
                  <a:lnTo>
                    <a:pt x="20237" y="19173"/>
                  </a:lnTo>
                  <a:lnTo>
                    <a:pt x="19464" y="17580"/>
                  </a:lnTo>
                  <a:lnTo>
                    <a:pt x="21509" y="17276"/>
                  </a:lnTo>
                  <a:lnTo>
                    <a:pt x="21600" y="15399"/>
                  </a:lnTo>
                  <a:lnTo>
                    <a:pt x="19464" y="13389"/>
                  </a:lnTo>
                  <a:lnTo>
                    <a:pt x="17465" y="11132"/>
                  </a:lnTo>
                  <a:lnTo>
                    <a:pt x="17132" y="7908"/>
                  </a:lnTo>
                  <a:lnTo>
                    <a:pt x="16389" y="3205"/>
                  </a:lnTo>
                  <a:lnTo>
                    <a:pt x="15087" y="1214"/>
                  </a:lnTo>
                  <a:lnTo>
                    <a:pt x="13920" y="417"/>
                  </a:lnTo>
                  <a:lnTo>
                    <a:pt x="12845" y="1081"/>
                  </a:lnTo>
                  <a:lnTo>
                    <a:pt x="13708" y="6182"/>
                  </a:lnTo>
                  <a:lnTo>
                    <a:pt x="13178" y="8192"/>
                  </a:lnTo>
                  <a:lnTo>
                    <a:pt x="12209" y="3338"/>
                  </a:lnTo>
                  <a:lnTo>
                    <a:pt x="11133" y="1745"/>
                  </a:lnTo>
                  <a:lnTo>
                    <a:pt x="9740" y="4305"/>
                  </a:lnTo>
                  <a:lnTo>
                    <a:pt x="8134" y="1745"/>
                  </a:lnTo>
                  <a:lnTo>
                    <a:pt x="5559" y="3338"/>
                  </a:lnTo>
                  <a:lnTo>
                    <a:pt x="6089" y="948"/>
                  </a:lnTo>
                  <a:lnTo>
                    <a:pt x="492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15918" y="264061"/>
              <a:ext cx="583794" cy="738720"/>
            </a:xfrm>
            <a:custGeom>
              <a:rect b="b" l="l" r="r" t="t"/>
              <a:pathLst>
                <a:path extrusionOk="0" h="21600" w="21600">
                  <a:moveTo>
                    <a:pt x="11803" y="0"/>
                  </a:moveTo>
                  <a:lnTo>
                    <a:pt x="11610" y="290"/>
                  </a:lnTo>
                  <a:lnTo>
                    <a:pt x="11596" y="721"/>
                  </a:lnTo>
                  <a:lnTo>
                    <a:pt x="11790" y="873"/>
                  </a:lnTo>
                  <a:lnTo>
                    <a:pt x="11965" y="1093"/>
                  </a:lnTo>
                  <a:lnTo>
                    <a:pt x="11890" y="1443"/>
                  </a:lnTo>
                  <a:lnTo>
                    <a:pt x="11757" y="1431"/>
                  </a:lnTo>
                  <a:lnTo>
                    <a:pt x="11656" y="1700"/>
                  </a:lnTo>
                  <a:lnTo>
                    <a:pt x="11656" y="1383"/>
                  </a:lnTo>
                  <a:lnTo>
                    <a:pt x="11406" y="1268"/>
                  </a:lnTo>
                  <a:lnTo>
                    <a:pt x="11259" y="1325"/>
                  </a:lnTo>
                  <a:lnTo>
                    <a:pt x="11287" y="1537"/>
                  </a:lnTo>
                  <a:lnTo>
                    <a:pt x="11051" y="1537"/>
                  </a:lnTo>
                  <a:lnTo>
                    <a:pt x="10798" y="1584"/>
                  </a:lnTo>
                  <a:lnTo>
                    <a:pt x="10503" y="1431"/>
                  </a:lnTo>
                  <a:lnTo>
                    <a:pt x="10328" y="1457"/>
                  </a:lnTo>
                  <a:lnTo>
                    <a:pt x="10167" y="1268"/>
                  </a:lnTo>
                  <a:lnTo>
                    <a:pt x="10033" y="1187"/>
                  </a:lnTo>
                  <a:lnTo>
                    <a:pt x="9900" y="1223"/>
                  </a:lnTo>
                  <a:lnTo>
                    <a:pt x="9710" y="1244"/>
                  </a:lnTo>
                  <a:lnTo>
                    <a:pt x="9603" y="1362"/>
                  </a:lnTo>
                  <a:lnTo>
                    <a:pt x="9766" y="1500"/>
                  </a:lnTo>
                  <a:lnTo>
                    <a:pt x="9591" y="1675"/>
                  </a:lnTo>
                  <a:lnTo>
                    <a:pt x="9415" y="1479"/>
                  </a:lnTo>
                  <a:lnTo>
                    <a:pt x="9282" y="1537"/>
                  </a:lnTo>
                  <a:lnTo>
                    <a:pt x="8839" y="1573"/>
                  </a:lnTo>
                  <a:lnTo>
                    <a:pt x="8557" y="1500"/>
                  </a:lnTo>
                  <a:lnTo>
                    <a:pt x="8778" y="1325"/>
                  </a:lnTo>
                  <a:lnTo>
                    <a:pt x="8557" y="1150"/>
                  </a:lnTo>
                  <a:lnTo>
                    <a:pt x="8396" y="1177"/>
                  </a:lnTo>
                  <a:lnTo>
                    <a:pt x="8175" y="1117"/>
                  </a:lnTo>
                  <a:lnTo>
                    <a:pt x="7805" y="975"/>
                  </a:lnTo>
                  <a:lnTo>
                    <a:pt x="7552" y="827"/>
                  </a:lnTo>
                  <a:lnTo>
                    <a:pt x="7364" y="800"/>
                  </a:lnTo>
                  <a:lnTo>
                    <a:pt x="7289" y="918"/>
                  </a:lnTo>
                  <a:lnTo>
                    <a:pt x="7097" y="975"/>
                  </a:lnTo>
                  <a:lnTo>
                    <a:pt x="7068" y="698"/>
                  </a:lnTo>
                  <a:lnTo>
                    <a:pt x="6861" y="942"/>
                  </a:lnTo>
                  <a:lnTo>
                    <a:pt x="6579" y="616"/>
                  </a:lnTo>
                  <a:lnTo>
                    <a:pt x="6479" y="568"/>
                  </a:lnTo>
                  <a:lnTo>
                    <a:pt x="6433" y="743"/>
                  </a:lnTo>
                  <a:lnTo>
                    <a:pt x="6316" y="837"/>
                  </a:lnTo>
                  <a:lnTo>
                    <a:pt x="6211" y="673"/>
                  </a:lnTo>
                  <a:lnTo>
                    <a:pt x="5948" y="767"/>
                  </a:lnTo>
                  <a:lnTo>
                    <a:pt x="5693" y="933"/>
                  </a:lnTo>
                  <a:lnTo>
                    <a:pt x="5460" y="896"/>
                  </a:lnTo>
                  <a:lnTo>
                    <a:pt x="5265" y="1002"/>
                  </a:lnTo>
                  <a:lnTo>
                    <a:pt x="5119" y="1150"/>
                  </a:lnTo>
                  <a:lnTo>
                    <a:pt x="4944" y="1117"/>
                  </a:lnTo>
                  <a:lnTo>
                    <a:pt x="4693" y="942"/>
                  </a:lnTo>
                  <a:lnTo>
                    <a:pt x="4399" y="858"/>
                  </a:lnTo>
                  <a:lnTo>
                    <a:pt x="4219" y="800"/>
                  </a:lnTo>
                  <a:lnTo>
                    <a:pt x="3970" y="698"/>
                  </a:lnTo>
                  <a:lnTo>
                    <a:pt x="3764" y="758"/>
                  </a:lnTo>
                  <a:lnTo>
                    <a:pt x="3630" y="710"/>
                  </a:lnTo>
                  <a:lnTo>
                    <a:pt x="3321" y="673"/>
                  </a:lnTo>
                  <a:lnTo>
                    <a:pt x="2978" y="556"/>
                  </a:lnTo>
                  <a:lnTo>
                    <a:pt x="2817" y="593"/>
                  </a:lnTo>
                  <a:lnTo>
                    <a:pt x="2569" y="523"/>
                  </a:lnTo>
                  <a:lnTo>
                    <a:pt x="2581" y="441"/>
                  </a:lnTo>
                  <a:lnTo>
                    <a:pt x="2302" y="418"/>
                  </a:lnTo>
                  <a:lnTo>
                    <a:pt x="2226" y="487"/>
                  </a:lnTo>
                  <a:lnTo>
                    <a:pt x="2112" y="312"/>
                  </a:lnTo>
                  <a:lnTo>
                    <a:pt x="1873" y="233"/>
                  </a:lnTo>
                  <a:lnTo>
                    <a:pt x="1623" y="441"/>
                  </a:lnTo>
                  <a:lnTo>
                    <a:pt x="1477" y="418"/>
                  </a:lnTo>
                  <a:lnTo>
                    <a:pt x="1168" y="583"/>
                  </a:lnTo>
                  <a:lnTo>
                    <a:pt x="1007" y="626"/>
                  </a:lnTo>
                  <a:lnTo>
                    <a:pt x="840" y="800"/>
                  </a:lnTo>
                  <a:lnTo>
                    <a:pt x="798" y="990"/>
                  </a:lnTo>
                  <a:lnTo>
                    <a:pt x="591" y="1150"/>
                  </a:lnTo>
                  <a:lnTo>
                    <a:pt x="309" y="1165"/>
                  </a:lnTo>
                  <a:lnTo>
                    <a:pt x="221" y="1340"/>
                  </a:lnTo>
                  <a:lnTo>
                    <a:pt x="443" y="1457"/>
                  </a:lnTo>
                  <a:lnTo>
                    <a:pt x="591" y="1594"/>
                  </a:lnTo>
                  <a:lnTo>
                    <a:pt x="710" y="1759"/>
                  </a:lnTo>
                  <a:lnTo>
                    <a:pt x="913" y="1887"/>
                  </a:lnTo>
                  <a:lnTo>
                    <a:pt x="1046" y="2083"/>
                  </a:lnTo>
                  <a:lnTo>
                    <a:pt x="691" y="2098"/>
                  </a:lnTo>
                  <a:lnTo>
                    <a:pt x="725" y="1934"/>
                  </a:lnTo>
                  <a:lnTo>
                    <a:pt x="591" y="1934"/>
                  </a:lnTo>
                  <a:lnTo>
                    <a:pt x="221" y="2098"/>
                  </a:lnTo>
                  <a:lnTo>
                    <a:pt x="0" y="2225"/>
                  </a:lnTo>
                  <a:lnTo>
                    <a:pt x="209" y="2400"/>
                  </a:lnTo>
                  <a:lnTo>
                    <a:pt x="282" y="2527"/>
                  </a:lnTo>
                  <a:lnTo>
                    <a:pt x="518" y="2596"/>
                  </a:lnTo>
                  <a:lnTo>
                    <a:pt x="737" y="2565"/>
                  </a:lnTo>
                  <a:lnTo>
                    <a:pt x="871" y="2623"/>
                  </a:lnTo>
                  <a:lnTo>
                    <a:pt x="913" y="2565"/>
                  </a:lnTo>
                  <a:lnTo>
                    <a:pt x="1092" y="2491"/>
                  </a:lnTo>
                  <a:lnTo>
                    <a:pt x="1195" y="2491"/>
                  </a:lnTo>
                  <a:lnTo>
                    <a:pt x="1061" y="2608"/>
                  </a:lnTo>
                  <a:lnTo>
                    <a:pt x="1168" y="2656"/>
                  </a:lnTo>
                  <a:lnTo>
                    <a:pt x="1195" y="2798"/>
                  </a:lnTo>
                  <a:lnTo>
                    <a:pt x="1061" y="2877"/>
                  </a:lnTo>
                  <a:lnTo>
                    <a:pt x="946" y="2855"/>
                  </a:lnTo>
                  <a:lnTo>
                    <a:pt x="812" y="2994"/>
                  </a:lnTo>
                  <a:lnTo>
                    <a:pt x="710" y="2946"/>
                  </a:lnTo>
                  <a:lnTo>
                    <a:pt x="576" y="2973"/>
                  </a:lnTo>
                  <a:lnTo>
                    <a:pt x="518" y="3111"/>
                  </a:lnTo>
                  <a:lnTo>
                    <a:pt x="384" y="3275"/>
                  </a:lnTo>
                  <a:lnTo>
                    <a:pt x="324" y="3425"/>
                  </a:lnTo>
                  <a:lnTo>
                    <a:pt x="443" y="3540"/>
                  </a:lnTo>
                  <a:lnTo>
                    <a:pt x="443" y="3682"/>
                  </a:lnTo>
                  <a:lnTo>
                    <a:pt x="564" y="3752"/>
                  </a:lnTo>
                  <a:lnTo>
                    <a:pt x="691" y="3869"/>
                  </a:lnTo>
                  <a:lnTo>
                    <a:pt x="900" y="3821"/>
                  </a:lnTo>
                  <a:lnTo>
                    <a:pt x="1007" y="3905"/>
                  </a:lnTo>
                  <a:lnTo>
                    <a:pt x="988" y="3996"/>
                  </a:lnTo>
                  <a:lnTo>
                    <a:pt x="988" y="4149"/>
                  </a:lnTo>
                  <a:lnTo>
                    <a:pt x="1092" y="4149"/>
                  </a:lnTo>
                  <a:lnTo>
                    <a:pt x="1255" y="4054"/>
                  </a:lnTo>
                  <a:lnTo>
                    <a:pt x="1314" y="4171"/>
                  </a:lnTo>
                  <a:lnTo>
                    <a:pt x="1355" y="4090"/>
                  </a:lnTo>
                  <a:lnTo>
                    <a:pt x="1462" y="4207"/>
                  </a:lnTo>
                  <a:lnTo>
                    <a:pt x="1550" y="4123"/>
                  </a:lnTo>
                  <a:lnTo>
                    <a:pt x="1610" y="4159"/>
                  </a:lnTo>
                  <a:lnTo>
                    <a:pt x="1798" y="4090"/>
                  </a:lnTo>
                  <a:lnTo>
                    <a:pt x="1711" y="4229"/>
                  </a:lnTo>
                  <a:lnTo>
                    <a:pt x="1683" y="4415"/>
                  </a:lnTo>
                  <a:lnTo>
                    <a:pt x="1564" y="4499"/>
                  </a:lnTo>
                  <a:lnTo>
                    <a:pt x="1523" y="4545"/>
                  </a:lnTo>
                  <a:lnTo>
                    <a:pt x="1301" y="4684"/>
                  </a:lnTo>
                  <a:lnTo>
                    <a:pt x="1226" y="4780"/>
                  </a:lnTo>
                  <a:lnTo>
                    <a:pt x="1019" y="4801"/>
                  </a:lnTo>
                  <a:lnTo>
                    <a:pt x="858" y="4928"/>
                  </a:lnTo>
                  <a:lnTo>
                    <a:pt x="691" y="4998"/>
                  </a:lnTo>
                  <a:lnTo>
                    <a:pt x="518" y="5103"/>
                  </a:lnTo>
                  <a:lnTo>
                    <a:pt x="545" y="5140"/>
                  </a:lnTo>
                  <a:lnTo>
                    <a:pt x="812" y="5082"/>
                  </a:lnTo>
                  <a:lnTo>
                    <a:pt x="946" y="4998"/>
                  </a:lnTo>
                  <a:lnTo>
                    <a:pt x="1122" y="4928"/>
                  </a:lnTo>
                  <a:lnTo>
                    <a:pt x="1268" y="4859"/>
                  </a:lnTo>
                  <a:lnTo>
                    <a:pt x="1374" y="4881"/>
                  </a:lnTo>
                  <a:lnTo>
                    <a:pt x="1564" y="4780"/>
                  </a:lnTo>
                  <a:lnTo>
                    <a:pt x="1623" y="4674"/>
                  </a:lnTo>
                  <a:lnTo>
                    <a:pt x="1873" y="4557"/>
                  </a:lnTo>
                  <a:lnTo>
                    <a:pt x="1919" y="4451"/>
                  </a:lnTo>
                  <a:lnTo>
                    <a:pt x="2080" y="4382"/>
                  </a:lnTo>
                  <a:lnTo>
                    <a:pt x="2241" y="4276"/>
                  </a:lnTo>
                  <a:lnTo>
                    <a:pt x="2408" y="4101"/>
                  </a:lnTo>
                  <a:lnTo>
                    <a:pt x="2287" y="3984"/>
                  </a:lnTo>
                  <a:lnTo>
                    <a:pt x="2508" y="3799"/>
                  </a:lnTo>
                  <a:lnTo>
                    <a:pt x="2630" y="3624"/>
                  </a:lnTo>
                  <a:lnTo>
                    <a:pt x="2832" y="3483"/>
                  </a:lnTo>
                  <a:lnTo>
                    <a:pt x="2878" y="3540"/>
                  </a:lnTo>
                  <a:lnTo>
                    <a:pt x="2703" y="3624"/>
                  </a:lnTo>
                  <a:lnTo>
                    <a:pt x="2630" y="3879"/>
                  </a:lnTo>
                  <a:lnTo>
                    <a:pt x="2657" y="4032"/>
                  </a:lnTo>
                  <a:lnTo>
                    <a:pt x="2832" y="3974"/>
                  </a:lnTo>
                  <a:lnTo>
                    <a:pt x="2978" y="3890"/>
                  </a:lnTo>
                  <a:lnTo>
                    <a:pt x="3158" y="3832"/>
                  </a:lnTo>
                  <a:lnTo>
                    <a:pt x="3260" y="3821"/>
                  </a:lnTo>
                  <a:lnTo>
                    <a:pt x="3218" y="3646"/>
                  </a:lnTo>
                  <a:lnTo>
                    <a:pt x="3394" y="3588"/>
                  </a:lnTo>
                  <a:lnTo>
                    <a:pt x="3601" y="3694"/>
                  </a:lnTo>
                  <a:lnTo>
                    <a:pt x="3910" y="3821"/>
                  </a:lnTo>
                  <a:lnTo>
                    <a:pt x="4131" y="3799"/>
                  </a:lnTo>
                  <a:lnTo>
                    <a:pt x="4413" y="3879"/>
                  </a:lnTo>
                  <a:lnTo>
                    <a:pt x="4574" y="3938"/>
                  </a:lnTo>
                  <a:lnTo>
                    <a:pt x="4914" y="4197"/>
                  </a:lnTo>
                  <a:lnTo>
                    <a:pt x="5104" y="4265"/>
                  </a:lnTo>
                  <a:lnTo>
                    <a:pt x="5357" y="4265"/>
                  </a:lnTo>
                  <a:lnTo>
                    <a:pt x="5520" y="4288"/>
                  </a:lnTo>
                  <a:lnTo>
                    <a:pt x="5593" y="4509"/>
                  </a:lnTo>
                  <a:lnTo>
                    <a:pt x="5815" y="4696"/>
                  </a:lnTo>
                  <a:lnTo>
                    <a:pt x="5856" y="4895"/>
                  </a:lnTo>
                  <a:lnTo>
                    <a:pt x="5990" y="4965"/>
                  </a:lnTo>
                  <a:lnTo>
                    <a:pt x="6078" y="5046"/>
                  </a:lnTo>
                  <a:lnTo>
                    <a:pt x="6097" y="5161"/>
                  </a:lnTo>
                  <a:lnTo>
                    <a:pt x="6285" y="5326"/>
                  </a:lnTo>
                  <a:lnTo>
                    <a:pt x="6316" y="5490"/>
                  </a:lnTo>
                  <a:lnTo>
                    <a:pt x="6521" y="5580"/>
                  </a:lnTo>
                  <a:lnTo>
                    <a:pt x="6491" y="5712"/>
                  </a:lnTo>
                  <a:lnTo>
                    <a:pt x="6579" y="5887"/>
                  </a:lnTo>
                  <a:lnTo>
                    <a:pt x="6876" y="5978"/>
                  </a:lnTo>
                  <a:lnTo>
                    <a:pt x="6995" y="6062"/>
                  </a:lnTo>
                  <a:lnTo>
                    <a:pt x="7304" y="6247"/>
                  </a:lnTo>
                  <a:lnTo>
                    <a:pt x="7331" y="6247"/>
                  </a:lnTo>
                  <a:lnTo>
                    <a:pt x="7391" y="6412"/>
                  </a:lnTo>
                  <a:lnTo>
                    <a:pt x="7404" y="6561"/>
                  </a:lnTo>
                  <a:lnTo>
                    <a:pt x="7377" y="6618"/>
                  </a:lnTo>
                  <a:lnTo>
                    <a:pt x="7289" y="6434"/>
                  </a:lnTo>
                  <a:lnTo>
                    <a:pt x="7055" y="6376"/>
                  </a:lnTo>
                  <a:lnTo>
                    <a:pt x="7036" y="6412"/>
                  </a:lnTo>
                  <a:lnTo>
                    <a:pt x="7082" y="6503"/>
                  </a:lnTo>
                  <a:lnTo>
                    <a:pt x="7128" y="6656"/>
                  </a:lnTo>
                  <a:lnTo>
                    <a:pt x="7155" y="6911"/>
                  </a:lnTo>
                  <a:lnTo>
                    <a:pt x="7128" y="7228"/>
                  </a:lnTo>
                  <a:lnTo>
                    <a:pt x="7055" y="7402"/>
                  </a:lnTo>
                  <a:lnTo>
                    <a:pt x="7109" y="7530"/>
                  </a:lnTo>
                  <a:lnTo>
                    <a:pt x="7109" y="7668"/>
                  </a:lnTo>
                  <a:lnTo>
                    <a:pt x="7082" y="7810"/>
                  </a:lnTo>
                  <a:lnTo>
                    <a:pt x="7170" y="7901"/>
                  </a:lnTo>
                  <a:lnTo>
                    <a:pt x="7183" y="8045"/>
                  </a:lnTo>
                  <a:lnTo>
                    <a:pt x="7316" y="8172"/>
                  </a:lnTo>
                  <a:lnTo>
                    <a:pt x="7377" y="8229"/>
                  </a:lnTo>
                  <a:lnTo>
                    <a:pt x="7377" y="8262"/>
                  </a:lnTo>
                  <a:lnTo>
                    <a:pt x="7511" y="8485"/>
                  </a:lnTo>
                  <a:lnTo>
                    <a:pt x="7671" y="8649"/>
                  </a:lnTo>
                  <a:lnTo>
                    <a:pt x="7686" y="8729"/>
                  </a:lnTo>
                  <a:lnTo>
                    <a:pt x="7732" y="8754"/>
                  </a:lnTo>
                  <a:lnTo>
                    <a:pt x="7880" y="8766"/>
                  </a:lnTo>
                  <a:lnTo>
                    <a:pt x="7939" y="8812"/>
                  </a:lnTo>
                  <a:lnTo>
                    <a:pt x="8026" y="8824"/>
                  </a:lnTo>
                  <a:lnTo>
                    <a:pt x="8041" y="8860"/>
                  </a:lnTo>
                  <a:lnTo>
                    <a:pt x="8129" y="8881"/>
                  </a:lnTo>
                  <a:lnTo>
                    <a:pt x="8235" y="8977"/>
                  </a:lnTo>
                  <a:lnTo>
                    <a:pt x="8262" y="9046"/>
                  </a:lnTo>
                  <a:lnTo>
                    <a:pt x="8323" y="9183"/>
                  </a:lnTo>
                  <a:lnTo>
                    <a:pt x="8396" y="9301"/>
                  </a:lnTo>
                  <a:lnTo>
                    <a:pt x="8457" y="9396"/>
                  </a:lnTo>
                  <a:lnTo>
                    <a:pt x="8511" y="9487"/>
                  </a:lnTo>
                  <a:lnTo>
                    <a:pt x="8617" y="9533"/>
                  </a:lnTo>
                  <a:lnTo>
                    <a:pt x="8732" y="9639"/>
                  </a:lnTo>
                  <a:lnTo>
                    <a:pt x="8732" y="9698"/>
                  </a:lnTo>
                  <a:lnTo>
                    <a:pt x="8678" y="9756"/>
                  </a:lnTo>
                  <a:lnTo>
                    <a:pt x="8603" y="9745"/>
                  </a:lnTo>
                  <a:lnTo>
                    <a:pt x="8586" y="9756"/>
                  </a:lnTo>
                  <a:lnTo>
                    <a:pt x="8691" y="9837"/>
                  </a:lnTo>
                  <a:lnTo>
                    <a:pt x="8778" y="9873"/>
                  </a:lnTo>
                  <a:lnTo>
                    <a:pt x="8824" y="9910"/>
                  </a:lnTo>
                  <a:lnTo>
                    <a:pt x="8853" y="9895"/>
                  </a:lnTo>
                  <a:lnTo>
                    <a:pt x="8954" y="9952"/>
                  </a:lnTo>
                  <a:lnTo>
                    <a:pt x="9027" y="10000"/>
                  </a:lnTo>
                  <a:lnTo>
                    <a:pt x="9060" y="10070"/>
                  </a:lnTo>
                  <a:lnTo>
                    <a:pt x="9060" y="10175"/>
                  </a:lnTo>
                  <a:lnTo>
                    <a:pt x="9133" y="10212"/>
                  </a:lnTo>
                  <a:lnTo>
                    <a:pt x="9248" y="10281"/>
                  </a:lnTo>
                  <a:lnTo>
                    <a:pt x="9355" y="10360"/>
                  </a:lnTo>
                  <a:lnTo>
                    <a:pt x="9396" y="10444"/>
                  </a:lnTo>
                  <a:lnTo>
                    <a:pt x="9428" y="10444"/>
                  </a:lnTo>
                  <a:lnTo>
                    <a:pt x="9503" y="10398"/>
                  </a:lnTo>
                  <a:lnTo>
                    <a:pt x="9503" y="10375"/>
                  </a:lnTo>
                  <a:lnTo>
                    <a:pt x="9442" y="10302"/>
                  </a:lnTo>
                  <a:lnTo>
                    <a:pt x="9382" y="10245"/>
                  </a:lnTo>
                  <a:lnTo>
                    <a:pt x="9309" y="10245"/>
                  </a:lnTo>
                  <a:lnTo>
                    <a:pt x="9294" y="10164"/>
                  </a:lnTo>
                  <a:lnTo>
                    <a:pt x="9248" y="10106"/>
                  </a:lnTo>
                  <a:lnTo>
                    <a:pt x="9209" y="10037"/>
                  </a:lnTo>
                  <a:lnTo>
                    <a:pt x="9148" y="9910"/>
                  </a:lnTo>
                  <a:lnTo>
                    <a:pt x="9046" y="9837"/>
                  </a:lnTo>
                  <a:lnTo>
                    <a:pt x="9014" y="9778"/>
                  </a:lnTo>
                  <a:lnTo>
                    <a:pt x="8954" y="9745"/>
                  </a:lnTo>
                  <a:lnTo>
                    <a:pt x="8927" y="9650"/>
                  </a:lnTo>
                  <a:lnTo>
                    <a:pt x="8899" y="9650"/>
                  </a:lnTo>
                  <a:lnTo>
                    <a:pt x="8881" y="9603"/>
                  </a:lnTo>
                  <a:lnTo>
                    <a:pt x="8853" y="9593"/>
                  </a:lnTo>
                  <a:lnTo>
                    <a:pt x="8824" y="9560"/>
                  </a:lnTo>
                  <a:lnTo>
                    <a:pt x="8705" y="9464"/>
                  </a:lnTo>
                  <a:lnTo>
                    <a:pt x="8645" y="9406"/>
                  </a:lnTo>
                  <a:lnTo>
                    <a:pt x="8632" y="9289"/>
                  </a:lnTo>
                  <a:lnTo>
                    <a:pt x="8617" y="9221"/>
                  </a:lnTo>
                  <a:lnTo>
                    <a:pt x="8632" y="9162"/>
                  </a:lnTo>
                  <a:lnTo>
                    <a:pt x="8732" y="9195"/>
                  </a:lnTo>
                  <a:lnTo>
                    <a:pt x="8778" y="9195"/>
                  </a:lnTo>
                  <a:lnTo>
                    <a:pt x="8899" y="9253"/>
                  </a:lnTo>
                  <a:lnTo>
                    <a:pt x="8899" y="9312"/>
                  </a:lnTo>
                  <a:lnTo>
                    <a:pt x="8954" y="9418"/>
                  </a:lnTo>
                  <a:lnTo>
                    <a:pt x="9046" y="9533"/>
                  </a:lnTo>
                  <a:lnTo>
                    <a:pt x="9046" y="9581"/>
                  </a:lnTo>
                  <a:lnTo>
                    <a:pt x="9121" y="9650"/>
                  </a:lnTo>
                  <a:lnTo>
                    <a:pt x="9221" y="9720"/>
                  </a:lnTo>
                  <a:lnTo>
                    <a:pt x="9309" y="9735"/>
                  </a:lnTo>
                  <a:lnTo>
                    <a:pt x="9342" y="9837"/>
                  </a:lnTo>
                  <a:lnTo>
                    <a:pt x="9442" y="9910"/>
                  </a:lnTo>
                  <a:lnTo>
                    <a:pt x="9530" y="9943"/>
                  </a:lnTo>
                  <a:lnTo>
                    <a:pt x="9503" y="10025"/>
                  </a:lnTo>
                  <a:lnTo>
                    <a:pt x="9530" y="10058"/>
                  </a:lnTo>
                  <a:lnTo>
                    <a:pt x="9664" y="10118"/>
                  </a:lnTo>
                  <a:lnTo>
                    <a:pt x="9752" y="10212"/>
                  </a:lnTo>
                  <a:lnTo>
                    <a:pt x="9912" y="10317"/>
                  </a:lnTo>
                  <a:lnTo>
                    <a:pt x="10046" y="10456"/>
                  </a:lnTo>
                  <a:lnTo>
                    <a:pt x="10107" y="10525"/>
                  </a:lnTo>
                  <a:lnTo>
                    <a:pt x="10121" y="10573"/>
                  </a:lnTo>
                  <a:lnTo>
                    <a:pt x="10180" y="10641"/>
                  </a:lnTo>
                  <a:lnTo>
                    <a:pt x="10180" y="10689"/>
                  </a:lnTo>
                  <a:lnTo>
                    <a:pt x="10134" y="10725"/>
                  </a:lnTo>
                  <a:lnTo>
                    <a:pt x="10153" y="10758"/>
                  </a:lnTo>
                  <a:lnTo>
                    <a:pt x="10107" y="10769"/>
                  </a:lnTo>
                  <a:lnTo>
                    <a:pt x="10134" y="10842"/>
                  </a:lnTo>
                  <a:lnTo>
                    <a:pt x="10226" y="10921"/>
                  </a:lnTo>
                  <a:lnTo>
                    <a:pt x="10389" y="11002"/>
                  </a:lnTo>
                  <a:lnTo>
                    <a:pt x="10462" y="11060"/>
                  </a:lnTo>
                  <a:lnTo>
                    <a:pt x="10622" y="11108"/>
                  </a:lnTo>
                  <a:lnTo>
                    <a:pt x="10710" y="11108"/>
                  </a:lnTo>
                  <a:lnTo>
                    <a:pt x="10756" y="11144"/>
                  </a:lnTo>
                  <a:lnTo>
                    <a:pt x="10890" y="11213"/>
                  </a:lnTo>
                  <a:lnTo>
                    <a:pt x="11080" y="11271"/>
                  </a:lnTo>
                  <a:lnTo>
                    <a:pt x="11199" y="11294"/>
                  </a:lnTo>
                  <a:lnTo>
                    <a:pt x="11347" y="11352"/>
                  </a:lnTo>
                  <a:lnTo>
                    <a:pt x="11462" y="11377"/>
                  </a:lnTo>
                  <a:lnTo>
                    <a:pt x="11581" y="11410"/>
                  </a:lnTo>
                  <a:lnTo>
                    <a:pt x="11669" y="11400"/>
                  </a:lnTo>
                  <a:lnTo>
                    <a:pt x="11803" y="11352"/>
                  </a:lnTo>
                  <a:lnTo>
                    <a:pt x="11890" y="11341"/>
                  </a:lnTo>
                  <a:lnTo>
                    <a:pt x="12024" y="11377"/>
                  </a:lnTo>
                  <a:lnTo>
                    <a:pt x="12099" y="11410"/>
                  </a:lnTo>
                  <a:lnTo>
                    <a:pt x="12291" y="11563"/>
                  </a:lnTo>
                  <a:lnTo>
                    <a:pt x="12379" y="11611"/>
                  </a:lnTo>
                  <a:lnTo>
                    <a:pt x="12454" y="11643"/>
                  </a:lnTo>
                  <a:lnTo>
                    <a:pt x="12554" y="11643"/>
                  </a:lnTo>
                  <a:lnTo>
                    <a:pt x="12627" y="11669"/>
                  </a:lnTo>
                  <a:lnTo>
                    <a:pt x="12676" y="11690"/>
                  </a:lnTo>
                  <a:lnTo>
                    <a:pt x="12761" y="11702"/>
                  </a:lnTo>
                  <a:lnTo>
                    <a:pt x="12836" y="11727"/>
                  </a:lnTo>
                  <a:lnTo>
                    <a:pt x="12895" y="11738"/>
                  </a:lnTo>
                  <a:lnTo>
                    <a:pt x="12983" y="11738"/>
                  </a:lnTo>
                  <a:lnTo>
                    <a:pt x="12997" y="11717"/>
                  </a:lnTo>
                  <a:lnTo>
                    <a:pt x="13058" y="11727"/>
                  </a:lnTo>
                  <a:lnTo>
                    <a:pt x="13085" y="11760"/>
                  </a:lnTo>
                  <a:lnTo>
                    <a:pt x="13070" y="11775"/>
                  </a:lnTo>
                  <a:lnTo>
                    <a:pt x="13043" y="11750"/>
                  </a:lnTo>
                  <a:lnTo>
                    <a:pt x="13029" y="11775"/>
                  </a:lnTo>
                  <a:lnTo>
                    <a:pt x="13104" y="11832"/>
                  </a:lnTo>
                  <a:lnTo>
                    <a:pt x="13177" y="11865"/>
                  </a:lnTo>
                  <a:lnTo>
                    <a:pt x="13204" y="11913"/>
                  </a:lnTo>
                  <a:lnTo>
                    <a:pt x="13279" y="11971"/>
                  </a:lnTo>
                  <a:lnTo>
                    <a:pt x="13338" y="12007"/>
                  </a:lnTo>
                  <a:lnTo>
                    <a:pt x="13306" y="12029"/>
                  </a:lnTo>
                  <a:lnTo>
                    <a:pt x="13352" y="12052"/>
                  </a:lnTo>
                  <a:lnTo>
                    <a:pt x="13325" y="12088"/>
                  </a:lnTo>
                  <a:lnTo>
                    <a:pt x="13325" y="12134"/>
                  </a:lnTo>
                  <a:lnTo>
                    <a:pt x="13352" y="12158"/>
                  </a:lnTo>
                  <a:lnTo>
                    <a:pt x="13398" y="12167"/>
                  </a:lnTo>
                  <a:lnTo>
                    <a:pt x="13440" y="12204"/>
                  </a:lnTo>
                  <a:lnTo>
                    <a:pt x="13471" y="12182"/>
                  </a:lnTo>
                  <a:lnTo>
                    <a:pt x="13455" y="12134"/>
                  </a:lnTo>
                  <a:lnTo>
                    <a:pt x="13501" y="12158"/>
                  </a:lnTo>
                  <a:lnTo>
                    <a:pt x="13513" y="12204"/>
                  </a:lnTo>
                  <a:lnTo>
                    <a:pt x="13574" y="12215"/>
                  </a:lnTo>
                  <a:lnTo>
                    <a:pt x="13634" y="12242"/>
                  </a:lnTo>
                  <a:lnTo>
                    <a:pt x="13676" y="12273"/>
                  </a:lnTo>
                  <a:lnTo>
                    <a:pt x="13676" y="12299"/>
                  </a:lnTo>
                  <a:lnTo>
                    <a:pt x="13661" y="12321"/>
                  </a:lnTo>
                  <a:lnTo>
                    <a:pt x="13693" y="12342"/>
                  </a:lnTo>
                  <a:lnTo>
                    <a:pt x="13780" y="12379"/>
                  </a:lnTo>
                  <a:lnTo>
                    <a:pt x="13810" y="12402"/>
                  </a:lnTo>
                  <a:lnTo>
                    <a:pt x="13810" y="12369"/>
                  </a:lnTo>
                  <a:lnTo>
                    <a:pt x="13883" y="12369"/>
                  </a:lnTo>
                  <a:lnTo>
                    <a:pt x="13929" y="12379"/>
                  </a:lnTo>
                  <a:lnTo>
                    <a:pt x="13989" y="12390"/>
                  </a:lnTo>
                  <a:lnTo>
                    <a:pt x="14016" y="12448"/>
                  </a:lnTo>
                  <a:lnTo>
                    <a:pt x="14077" y="12448"/>
                  </a:lnTo>
                  <a:lnTo>
                    <a:pt x="14089" y="12427"/>
                  </a:lnTo>
                  <a:lnTo>
                    <a:pt x="14117" y="12507"/>
                  </a:lnTo>
                  <a:lnTo>
                    <a:pt x="14192" y="12496"/>
                  </a:lnTo>
                  <a:lnTo>
                    <a:pt x="14223" y="12484"/>
                  </a:lnTo>
                  <a:lnTo>
                    <a:pt x="14265" y="12460"/>
                  </a:lnTo>
                  <a:lnTo>
                    <a:pt x="14192" y="12390"/>
                  </a:lnTo>
                  <a:lnTo>
                    <a:pt x="14211" y="12369"/>
                  </a:lnTo>
                  <a:lnTo>
                    <a:pt x="14238" y="12369"/>
                  </a:lnTo>
                  <a:lnTo>
                    <a:pt x="14311" y="12332"/>
                  </a:lnTo>
                  <a:lnTo>
                    <a:pt x="14338" y="12285"/>
                  </a:lnTo>
                  <a:lnTo>
                    <a:pt x="14413" y="12273"/>
                  </a:lnTo>
                  <a:lnTo>
                    <a:pt x="14486" y="12309"/>
                  </a:lnTo>
                  <a:lnTo>
                    <a:pt x="14518" y="12357"/>
                  </a:lnTo>
                  <a:lnTo>
                    <a:pt x="14559" y="12369"/>
                  </a:lnTo>
                  <a:lnTo>
                    <a:pt x="14518" y="12402"/>
                  </a:lnTo>
                  <a:lnTo>
                    <a:pt x="14559" y="12474"/>
                  </a:lnTo>
                  <a:lnTo>
                    <a:pt x="14605" y="12507"/>
                  </a:lnTo>
                  <a:lnTo>
                    <a:pt x="14681" y="12577"/>
                  </a:lnTo>
                  <a:lnTo>
                    <a:pt x="14693" y="12682"/>
                  </a:lnTo>
                  <a:lnTo>
                    <a:pt x="14666" y="12719"/>
                  </a:lnTo>
                  <a:lnTo>
                    <a:pt x="14693" y="12834"/>
                  </a:lnTo>
                  <a:lnTo>
                    <a:pt x="14666" y="12904"/>
                  </a:lnTo>
                  <a:lnTo>
                    <a:pt x="14727" y="12940"/>
                  </a:lnTo>
                  <a:lnTo>
                    <a:pt x="14666" y="13009"/>
                  </a:lnTo>
                  <a:lnTo>
                    <a:pt x="14605" y="13079"/>
                  </a:lnTo>
                  <a:lnTo>
                    <a:pt x="14518" y="13090"/>
                  </a:lnTo>
                  <a:lnTo>
                    <a:pt x="14486" y="13138"/>
                  </a:lnTo>
                  <a:lnTo>
                    <a:pt x="14486" y="13206"/>
                  </a:lnTo>
                  <a:lnTo>
                    <a:pt x="14432" y="13206"/>
                  </a:lnTo>
                  <a:lnTo>
                    <a:pt x="14445" y="13253"/>
                  </a:lnTo>
                  <a:lnTo>
                    <a:pt x="14338" y="13301"/>
                  </a:lnTo>
                  <a:lnTo>
                    <a:pt x="14250" y="13323"/>
                  </a:lnTo>
                  <a:lnTo>
                    <a:pt x="14265" y="13381"/>
                  </a:lnTo>
                  <a:lnTo>
                    <a:pt x="14211" y="13465"/>
                  </a:lnTo>
                  <a:lnTo>
                    <a:pt x="14177" y="13546"/>
                  </a:lnTo>
                  <a:lnTo>
                    <a:pt x="14117" y="13555"/>
                  </a:lnTo>
                  <a:lnTo>
                    <a:pt x="14150" y="13673"/>
                  </a:lnTo>
                  <a:lnTo>
                    <a:pt x="14104" y="13709"/>
                  </a:lnTo>
                  <a:lnTo>
                    <a:pt x="14211" y="13767"/>
                  </a:lnTo>
                  <a:lnTo>
                    <a:pt x="14265" y="13709"/>
                  </a:lnTo>
                  <a:lnTo>
                    <a:pt x="14298" y="13767"/>
                  </a:lnTo>
                  <a:lnTo>
                    <a:pt x="14223" y="13859"/>
                  </a:lnTo>
                  <a:lnTo>
                    <a:pt x="14089" y="13942"/>
                  </a:lnTo>
                  <a:lnTo>
                    <a:pt x="14029" y="14034"/>
                  </a:lnTo>
                  <a:lnTo>
                    <a:pt x="14117" y="14150"/>
                  </a:lnTo>
                  <a:lnTo>
                    <a:pt x="14062" y="14209"/>
                  </a:lnTo>
                  <a:lnTo>
                    <a:pt x="14177" y="14255"/>
                  </a:lnTo>
                  <a:lnTo>
                    <a:pt x="14311" y="14339"/>
                  </a:lnTo>
                  <a:lnTo>
                    <a:pt x="14357" y="14442"/>
                  </a:lnTo>
                  <a:lnTo>
                    <a:pt x="14413" y="14500"/>
                  </a:lnTo>
                  <a:lnTo>
                    <a:pt x="14578" y="14759"/>
                  </a:lnTo>
                  <a:lnTo>
                    <a:pt x="14739" y="14991"/>
                  </a:lnTo>
                  <a:lnTo>
                    <a:pt x="14873" y="15166"/>
                  </a:lnTo>
                  <a:lnTo>
                    <a:pt x="14841" y="15199"/>
                  </a:lnTo>
                  <a:lnTo>
                    <a:pt x="14914" y="15305"/>
                  </a:lnTo>
                  <a:lnTo>
                    <a:pt x="15036" y="15389"/>
                  </a:lnTo>
                  <a:lnTo>
                    <a:pt x="15330" y="15538"/>
                  </a:lnTo>
                  <a:lnTo>
                    <a:pt x="15654" y="15665"/>
                  </a:lnTo>
                  <a:lnTo>
                    <a:pt x="15666" y="15724"/>
                  </a:lnTo>
                  <a:lnTo>
                    <a:pt x="15833" y="15797"/>
                  </a:lnTo>
                  <a:lnTo>
                    <a:pt x="15861" y="15993"/>
                  </a:lnTo>
                  <a:lnTo>
                    <a:pt x="15873" y="16216"/>
                  </a:lnTo>
                  <a:lnTo>
                    <a:pt x="15815" y="16518"/>
                  </a:lnTo>
                  <a:lnTo>
                    <a:pt x="15773" y="16810"/>
                  </a:lnTo>
                  <a:lnTo>
                    <a:pt x="15739" y="17091"/>
                  </a:lnTo>
                  <a:lnTo>
                    <a:pt x="15639" y="17266"/>
                  </a:lnTo>
                  <a:lnTo>
                    <a:pt x="15666" y="17441"/>
                  </a:lnTo>
                  <a:lnTo>
                    <a:pt x="15612" y="17568"/>
                  </a:lnTo>
                  <a:lnTo>
                    <a:pt x="15654" y="17789"/>
                  </a:lnTo>
                  <a:lnTo>
                    <a:pt x="15579" y="18012"/>
                  </a:lnTo>
                  <a:lnTo>
                    <a:pt x="15478" y="18268"/>
                  </a:lnTo>
                  <a:lnTo>
                    <a:pt x="15372" y="18522"/>
                  </a:lnTo>
                  <a:lnTo>
                    <a:pt x="15299" y="18522"/>
                  </a:lnTo>
                  <a:lnTo>
                    <a:pt x="15315" y="18712"/>
                  </a:lnTo>
                  <a:lnTo>
                    <a:pt x="15357" y="18860"/>
                  </a:lnTo>
                  <a:lnTo>
                    <a:pt x="15284" y="18977"/>
                  </a:lnTo>
                  <a:lnTo>
                    <a:pt x="15242" y="19294"/>
                  </a:lnTo>
                  <a:lnTo>
                    <a:pt x="15182" y="19539"/>
                  </a:lnTo>
                  <a:lnTo>
                    <a:pt x="15284" y="19560"/>
                  </a:lnTo>
                  <a:lnTo>
                    <a:pt x="15330" y="19352"/>
                  </a:lnTo>
                  <a:lnTo>
                    <a:pt x="15445" y="19385"/>
                  </a:lnTo>
                  <a:lnTo>
                    <a:pt x="15357" y="19761"/>
                  </a:lnTo>
                  <a:lnTo>
                    <a:pt x="15182" y="19687"/>
                  </a:lnTo>
                  <a:lnTo>
                    <a:pt x="15123" y="19994"/>
                  </a:lnTo>
                  <a:lnTo>
                    <a:pt x="14975" y="20154"/>
                  </a:lnTo>
                  <a:lnTo>
                    <a:pt x="15211" y="20212"/>
                  </a:lnTo>
                  <a:lnTo>
                    <a:pt x="15048" y="20354"/>
                  </a:lnTo>
                  <a:lnTo>
                    <a:pt x="14975" y="20540"/>
                  </a:lnTo>
                  <a:lnTo>
                    <a:pt x="15002" y="20879"/>
                  </a:lnTo>
                  <a:lnTo>
                    <a:pt x="15077" y="21007"/>
                  </a:lnTo>
                  <a:lnTo>
                    <a:pt x="15036" y="21123"/>
                  </a:lnTo>
                  <a:lnTo>
                    <a:pt x="15077" y="21262"/>
                  </a:lnTo>
                  <a:lnTo>
                    <a:pt x="15284" y="21379"/>
                  </a:lnTo>
                  <a:lnTo>
                    <a:pt x="15478" y="21531"/>
                  </a:lnTo>
                  <a:lnTo>
                    <a:pt x="15654" y="21600"/>
                  </a:lnTo>
                  <a:lnTo>
                    <a:pt x="15727" y="21590"/>
                  </a:lnTo>
                  <a:lnTo>
                    <a:pt x="15739" y="21394"/>
                  </a:lnTo>
                  <a:lnTo>
                    <a:pt x="15888" y="21319"/>
                  </a:lnTo>
                  <a:lnTo>
                    <a:pt x="15980" y="21262"/>
                  </a:lnTo>
                  <a:lnTo>
                    <a:pt x="16109" y="21262"/>
                  </a:lnTo>
                  <a:lnTo>
                    <a:pt x="16182" y="21277"/>
                  </a:lnTo>
                  <a:lnTo>
                    <a:pt x="16082" y="21159"/>
                  </a:lnTo>
                  <a:lnTo>
                    <a:pt x="16021" y="20948"/>
                  </a:lnTo>
                  <a:lnTo>
                    <a:pt x="16095" y="20854"/>
                  </a:lnTo>
                  <a:lnTo>
                    <a:pt x="16243" y="20773"/>
                  </a:lnTo>
                  <a:lnTo>
                    <a:pt x="16349" y="20540"/>
                  </a:lnTo>
                  <a:lnTo>
                    <a:pt x="16537" y="20435"/>
                  </a:lnTo>
                  <a:lnTo>
                    <a:pt x="16583" y="20260"/>
                  </a:lnTo>
                  <a:lnTo>
                    <a:pt x="16437" y="20227"/>
                  </a:lnTo>
                  <a:lnTo>
                    <a:pt x="16276" y="20085"/>
                  </a:lnTo>
                  <a:lnTo>
                    <a:pt x="16316" y="19958"/>
                  </a:lnTo>
                  <a:lnTo>
                    <a:pt x="16450" y="19862"/>
                  </a:lnTo>
                  <a:lnTo>
                    <a:pt x="16598" y="19862"/>
                  </a:lnTo>
                  <a:lnTo>
                    <a:pt x="16644" y="19761"/>
                  </a:lnTo>
                  <a:lnTo>
                    <a:pt x="16671" y="19586"/>
                  </a:lnTo>
                  <a:lnTo>
                    <a:pt x="16792" y="19481"/>
                  </a:lnTo>
                  <a:lnTo>
                    <a:pt x="16938" y="19421"/>
                  </a:lnTo>
                  <a:lnTo>
                    <a:pt x="16892" y="19327"/>
                  </a:lnTo>
                  <a:lnTo>
                    <a:pt x="16805" y="19385"/>
                  </a:lnTo>
                  <a:lnTo>
                    <a:pt x="16700" y="19339"/>
                  </a:lnTo>
                  <a:lnTo>
                    <a:pt x="16671" y="19164"/>
                  </a:lnTo>
                  <a:lnTo>
                    <a:pt x="16732" y="19119"/>
                  </a:lnTo>
                  <a:lnTo>
                    <a:pt x="16892" y="19189"/>
                  </a:lnTo>
                  <a:lnTo>
                    <a:pt x="17055" y="19164"/>
                  </a:lnTo>
                  <a:lnTo>
                    <a:pt x="17160" y="19104"/>
                  </a:lnTo>
                  <a:lnTo>
                    <a:pt x="17128" y="19014"/>
                  </a:lnTo>
                  <a:lnTo>
                    <a:pt x="17160" y="18896"/>
                  </a:lnTo>
                  <a:lnTo>
                    <a:pt x="17128" y="18791"/>
                  </a:lnTo>
                  <a:lnTo>
                    <a:pt x="17308" y="18814"/>
                  </a:lnTo>
                  <a:lnTo>
                    <a:pt x="17630" y="18781"/>
                  </a:lnTo>
                  <a:lnTo>
                    <a:pt x="17866" y="18685"/>
                  </a:lnTo>
                  <a:lnTo>
                    <a:pt x="18026" y="18489"/>
                  </a:lnTo>
                  <a:lnTo>
                    <a:pt x="18026" y="18405"/>
                  </a:lnTo>
                  <a:lnTo>
                    <a:pt x="17926" y="18337"/>
                  </a:lnTo>
                  <a:lnTo>
                    <a:pt x="17953" y="18231"/>
                  </a:lnTo>
                  <a:lnTo>
                    <a:pt x="17751" y="18093"/>
                  </a:lnTo>
                  <a:lnTo>
                    <a:pt x="17765" y="18012"/>
                  </a:lnTo>
                  <a:lnTo>
                    <a:pt x="17851" y="18103"/>
                  </a:lnTo>
                  <a:lnTo>
                    <a:pt x="17972" y="18093"/>
                  </a:lnTo>
                  <a:lnTo>
                    <a:pt x="18118" y="18162"/>
                  </a:lnTo>
                  <a:lnTo>
                    <a:pt x="18206" y="18150"/>
                  </a:lnTo>
                  <a:lnTo>
                    <a:pt x="18323" y="18172"/>
                  </a:lnTo>
                  <a:lnTo>
                    <a:pt x="18503" y="18093"/>
                  </a:lnTo>
                  <a:lnTo>
                    <a:pt x="18576" y="17997"/>
                  </a:lnTo>
                  <a:lnTo>
                    <a:pt x="18678" y="17906"/>
                  </a:lnTo>
                  <a:lnTo>
                    <a:pt x="18751" y="17764"/>
                  </a:lnTo>
                  <a:lnTo>
                    <a:pt x="18870" y="17695"/>
                  </a:lnTo>
                  <a:lnTo>
                    <a:pt x="19004" y="17578"/>
                  </a:lnTo>
                  <a:lnTo>
                    <a:pt x="19194" y="17312"/>
                  </a:lnTo>
                  <a:lnTo>
                    <a:pt x="19300" y="17239"/>
                  </a:lnTo>
                  <a:lnTo>
                    <a:pt x="19340" y="17160"/>
                  </a:lnTo>
                  <a:lnTo>
                    <a:pt x="19374" y="17022"/>
                  </a:lnTo>
                  <a:lnTo>
                    <a:pt x="19340" y="16937"/>
                  </a:lnTo>
                  <a:lnTo>
                    <a:pt x="19374" y="16832"/>
                  </a:lnTo>
                  <a:lnTo>
                    <a:pt x="19503" y="16693"/>
                  </a:lnTo>
                  <a:lnTo>
                    <a:pt x="19695" y="16587"/>
                  </a:lnTo>
                  <a:lnTo>
                    <a:pt x="19871" y="16540"/>
                  </a:lnTo>
                  <a:lnTo>
                    <a:pt x="19992" y="16482"/>
                  </a:lnTo>
                  <a:lnTo>
                    <a:pt x="20240" y="16424"/>
                  </a:lnTo>
                  <a:lnTo>
                    <a:pt x="20420" y="16424"/>
                  </a:lnTo>
                  <a:lnTo>
                    <a:pt x="20462" y="16343"/>
                  </a:lnTo>
                  <a:lnTo>
                    <a:pt x="20595" y="16285"/>
                  </a:lnTo>
                  <a:lnTo>
                    <a:pt x="20608" y="16147"/>
                  </a:lnTo>
                  <a:lnTo>
                    <a:pt x="20775" y="15972"/>
                  </a:lnTo>
                  <a:lnTo>
                    <a:pt x="20802" y="15782"/>
                  </a:lnTo>
                  <a:lnTo>
                    <a:pt x="20863" y="15739"/>
                  </a:lnTo>
                  <a:lnTo>
                    <a:pt x="20877" y="15643"/>
                  </a:lnTo>
                  <a:lnTo>
                    <a:pt x="20923" y="15447"/>
                  </a:lnTo>
                  <a:lnTo>
                    <a:pt x="20905" y="15199"/>
                  </a:lnTo>
                  <a:lnTo>
                    <a:pt x="20950" y="15097"/>
                  </a:lnTo>
                  <a:lnTo>
                    <a:pt x="20996" y="15097"/>
                  </a:lnTo>
                  <a:lnTo>
                    <a:pt x="21111" y="14991"/>
                  </a:lnTo>
                  <a:lnTo>
                    <a:pt x="21218" y="14838"/>
                  </a:lnTo>
                  <a:lnTo>
                    <a:pt x="21452" y="14663"/>
                  </a:lnTo>
                  <a:lnTo>
                    <a:pt x="21527" y="14572"/>
                  </a:lnTo>
                  <a:lnTo>
                    <a:pt x="21600" y="14361"/>
                  </a:lnTo>
                  <a:lnTo>
                    <a:pt x="21569" y="14282"/>
                  </a:lnTo>
                  <a:lnTo>
                    <a:pt x="21512" y="14128"/>
                  </a:lnTo>
                  <a:lnTo>
                    <a:pt x="21452" y="14080"/>
                  </a:lnTo>
                  <a:lnTo>
                    <a:pt x="21318" y="14080"/>
                  </a:lnTo>
                  <a:lnTo>
                    <a:pt x="21184" y="14034"/>
                  </a:lnTo>
                  <a:lnTo>
                    <a:pt x="20978" y="13895"/>
                  </a:lnTo>
                  <a:lnTo>
                    <a:pt x="20744" y="13790"/>
                  </a:lnTo>
                  <a:lnTo>
                    <a:pt x="20508" y="13800"/>
                  </a:lnTo>
                  <a:lnTo>
                    <a:pt x="20184" y="13730"/>
                  </a:lnTo>
                  <a:lnTo>
                    <a:pt x="20004" y="13767"/>
                  </a:lnTo>
                  <a:lnTo>
                    <a:pt x="20019" y="13697"/>
                  </a:lnTo>
                  <a:lnTo>
                    <a:pt x="19946" y="13625"/>
                  </a:lnTo>
                  <a:lnTo>
                    <a:pt x="19683" y="13546"/>
                  </a:lnTo>
                  <a:lnTo>
                    <a:pt x="19474" y="13498"/>
                  </a:lnTo>
                  <a:lnTo>
                    <a:pt x="19355" y="13582"/>
                  </a:lnTo>
                  <a:lnTo>
                    <a:pt x="19340" y="13450"/>
                  </a:lnTo>
                  <a:lnTo>
                    <a:pt x="19060" y="13440"/>
                  </a:lnTo>
                  <a:lnTo>
                    <a:pt x="19004" y="13392"/>
                  </a:lnTo>
                  <a:lnTo>
                    <a:pt x="19133" y="13290"/>
                  </a:lnTo>
                  <a:lnTo>
                    <a:pt x="19119" y="13206"/>
                  </a:lnTo>
                  <a:lnTo>
                    <a:pt x="19046" y="13184"/>
                  </a:lnTo>
                  <a:lnTo>
                    <a:pt x="18945" y="12963"/>
                  </a:lnTo>
                  <a:lnTo>
                    <a:pt x="18912" y="12894"/>
                  </a:lnTo>
                  <a:lnTo>
                    <a:pt x="18858" y="12904"/>
                  </a:lnTo>
                  <a:lnTo>
                    <a:pt x="18824" y="12846"/>
                  </a:lnTo>
                  <a:lnTo>
                    <a:pt x="18663" y="12740"/>
                  </a:lnTo>
                  <a:lnTo>
                    <a:pt x="18530" y="12707"/>
                  </a:lnTo>
                  <a:lnTo>
                    <a:pt x="18488" y="12692"/>
                  </a:lnTo>
                  <a:lnTo>
                    <a:pt x="18308" y="12659"/>
                  </a:lnTo>
                  <a:lnTo>
                    <a:pt x="18175" y="12671"/>
                  </a:lnTo>
                  <a:lnTo>
                    <a:pt x="18160" y="12692"/>
                  </a:lnTo>
                  <a:lnTo>
                    <a:pt x="17972" y="12671"/>
                  </a:lnTo>
                  <a:lnTo>
                    <a:pt x="17899" y="12623"/>
                  </a:lnTo>
                  <a:lnTo>
                    <a:pt x="17805" y="12554"/>
                  </a:lnTo>
                  <a:lnTo>
                    <a:pt x="17751" y="12554"/>
                  </a:lnTo>
                  <a:lnTo>
                    <a:pt x="17751" y="12496"/>
                  </a:lnTo>
                  <a:lnTo>
                    <a:pt x="17644" y="12402"/>
                  </a:lnTo>
                  <a:lnTo>
                    <a:pt x="17544" y="12357"/>
                  </a:lnTo>
                  <a:lnTo>
                    <a:pt x="17483" y="12332"/>
                  </a:lnTo>
                  <a:lnTo>
                    <a:pt x="17396" y="12332"/>
                  </a:lnTo>
                  <a:lnTo>
                    <a:pt x="17362" y="12227"/>
                  </a:lnTo>
                  <a:lnTo>
                    <a:pt x="17247" y="12167"/>
                  </a:lnTo>
                  <a:lnTo>
                    <a:pt x="17114" y="12158"/>
                  </a:lnTo>
                  <a:lnTo>
                    <a:pt x="17055" y="12098"/>
                  </a:lnTo>
                  <a:lnTo>
                    <a:pt x="17201" y="12052"/>
                  </a:lnTo>
                  <a:lnTo>
                    <a:pt x="17013" y="12067"/>
                  </a:lnTo>
                  <a:lnTo>
                    <a:pt x="16805" y="12067"/>
                  </a:lnTo>
                  <a:lnTo>
                    <a:pt x="16805" y="12098"/>
                  </a:lnTo>
                  <a:lnTo>
                    <a:pt x="16717" y="12134"/>
                  </a:lnTo>
                  <a:lnTo>
                    <a:pt x="16583" y="12125"/>
                  </a:lnTo>
                  <a:lnTo>
                    <a:pt x="16496" y="12067"/>
                  </a:lnTo>
                  <a:lnTo>
                    <a:pt x="16316" y="12077"/>
                  </a:lnTo>
                  <a:lnTo>
                    <a:pt x="16170" y="12077"/>
                  </a:lnTo>
                  <a:lnTo>
                    <a:pt x="16170" y="12029"/>
                  </a:lnTo>
                  <a:lnTo>
                    <a:pt x="16067" y="11961"/>
                  </a:lnTo>
                  <a:lnTo>
                    <a:pt x="15948" y="11961"/>
                  </a:lnTo>
                  <a:lnTo>
                    <a:pt x="15888" y="11865"/>
                  </a:lnTo>
                  <a:lnTo>
                    <a:pt x="15833" y="11913"/>
                  </a:lnTo>
                  <a:lnTo>
                    <a:pt x="15861" y="11971"/>
                  </a:lnTo>
                  <a:lnTo>
                    <a:pt x="15654" y="12029"/>
                  </a:lnTo>
                  <a:lnTo>
                    <a:pt x="15666" y="12125"/>
                  </a:lnTo>
                  <a:lnTo>
                    <a:pt x="15712" y="12167"/>
                  </a:lnTo>
                  <a:lnTo>
                    <a:pt x="15685" y="12263"/>
                  </a:lnTo>
                  <a:lnTo>
                    <a:pt x="15612" y="12273"/>
                  </a:lnTo>
                  <a:lnTo>
                    <a:pt x="15551" y="12167"/>
                  </a:lnTo>
                  <a:lnTo>
                    <a:pt x="15625" y="12088"/>
                  </a:lnTo>
                  <a:lnTo>
                    <a:pt x="15625" y="12029"/>
                  </a:lnTo>
                  <a:lnTo>
                    <a:pt x="15566" y="11971"/>
                  </a:lnTo>
                  <a:lnTo>
                    <a:pt x="15666" y="11950"/>
                  </a:lnTo>
                  <a:lnTo>
                    <a:pt x="15666" y="11923"/>
                  </a:lnTo>
                  <a:lnTo>
                    <a:pt x="15700" y="11877"/>
                  </a:lnTo>
                  <a:lnTo>
                    <a:pt x="15654" y="11844"/>
                  </a:lnTo>
                  <a:lnTo>
                    <a:pt x="15593" y="11832"/>
                  </a:lnTo>
                  <a:lnTo>
                    <a:pt x="15518" y="11902"/>
                  </a:lnTo>
                  <a:lnTo>
                    <a:pt x="15464" y="11923"/>
                  </a:lnTo>
                  <a:lnTo>
                    <a:pt x="15330" y="11992"/>
                  </a:lnTo>
                  <a:lnTo>
                    <a:pt x="15211" y="11983"/>
                  </a:lnTo>
                  <a:lnTo>
                    <a:pt x="15196" y="12007"/>
                  </a:lnTo>
                  <a:lnTo>
                    <a:pt x="15094" y="12007"/>
                  </a:lnTo>
                  <a:lnTo>
                    <a:pt x="15002" y="12067"/>
                  </a:lnTo>
                  <a:lnTo>
                    <a:pt x="14975" y="12182"/>
                  </a:lnTo>
                  <a:lnTo>
                    <a:pt x="14960" y="12215"/>
                  </a:lnTo>
                  <a:lnTo>
                    <a:pt x="14902" y="12242"/>
                  </a:lnTo>
                  <a:lnTo>
                    <a:pt x="14781" y="12321"/>
                  </a:lnTo>
                  <a:lnTo>
                    <a:pt x="14693" y="12321"/>
                  </a:lnTo>
                  <a:lnTo>
                    <a:pt x="14635" y="12285"/>
                  </a:lnTo>
                  <a:lnTo>
                    <a:pt x="14578" y="12252"/>
                  </a:lnTo>
                  <a:lnTo>
                    <a:pt x="14505" y="12227"/>
                  </a:lnTo>
                  <a:lnTo>
                    <a:pt x="14413" y="12215"/>
                  </a:lnTo>
                  <a:lnTo>
                    <a:pt x="14432" y="12204"/>
                  </a:lnTo>
                  <a:lnTo>
                    <a:pt x="14338" y="12204"/>
                  </a:lnTo>
                  <a:lnTo>
                    <a:pt x="14284" y="12242"/>
                  </a:lnTo>
                  <a:lnTo>
                    <a:pt x="14177" y="12263"/>
                  </a:lnTo>
                  <a:lnTo>
                    <a:pt x="14117" y="12299"/>
                  </a:lnTo>
                  <a:lnTo>
                    <a:pt x="14029" y="12309"/>
                  </a:lnTo>
                  <a:lnTo>
                    <a:pt x="13989" y="12273"/>
                  </a:lnTo>
                  <a:lnTo>
                    <a:pt x="13970" y="12285"/>
                  </a:lnTo>
                  <a:lnTo>
                    <a:pt x="13914" y="12273"/>
                  </a:lnTo>
                  <a:lnTo>
                    <a:pt x="13914" y="12252"/>
                  </a:lnTo>
                  <a:lnTo>
                    <a:pt x="13856" y="12204"/>
                  </a:lnTo>
                  <a:lnTo>
                    <a:pt x="13780" y="12146"/>
                  </a:lnTo>
                  <a:lnTo>
                    <a:pt x="13722" y="12098"/>
                  </a:lnTo>
                  <a:lnTo>
                    <a:pt x="13676" y="12029"/>
                  </a:lnTo>
                  <a:lnTo>
                    <a:pt x="13647" y="12007"/>
                  </a:lnTo>
                  <a:lnTo>
                    <a:pt x="13647" y="11971"/>
                  </a:lnTo>
                  <a:lnTo>
                    <a:pt x="13676" y="11935"/>
                  </a:lnTo>
                  <a:lnTo>
                    <a:pt x="13661" y="11902"/>
                  </a:lnTo>
                  <a:lnTo>
                    <a:pt x="13676" y="11855"/>
                  </a:lnTo>
                  <a:lnTo>
                    <a:pt x="13707" y="11832"/>
                  </a:lnTo>
                  <a:lnTo>
                    <a:pt x="13707" y="11775"/>
                  </a:lnTo>
                  <a:lnTo>
                    <a:pt x="13693" y="11750"/>
                  </a:lnTo>
                  <a:lnTo>
                    <a:pt x="13693" y="11690"/>
                  </a:lnTo>
                  <a:lnTo>
                    <a:pt x="13707" y="11633"/>
                  </a:lnTo>
                  <a:lnTo>
                    <a:pt x="13749" y="11585"/>
                  </a:lnTo>
                  <a:lnTo>
                    <a:pt x="13734" y="11542"/>
                  </a:lnTo>
                  <a:lnTo>
                    <a:pt x="13734" y="11515"/>
                  </a:lnTo>
                  <a:lnTo>
                    <a:pt x="13749" y="11494"/>
                  </a:lnTo>
                  <a:lnTo>
                    <a:pt x="13722" y="11458"/>
                  </a:lnTo>
                  <a:lnTo>
                    <a:pt x="13661" y="11446"/>
                  </a:lnTo>
                  <a:lnTo>
                    <a:pt x="13601" y="11410"/>
                  </a:lnTo>
                  <a:lnTo>
                    <a:pt x="13559" y="11388"/>
                  </a:lnTo>
                  <a:lnTo>
                    <a:pt x="13528" y="11388"/>
                  </a:lnTo>
                  <a:lnTo>
                    <a:pt x="13455" y="11367"/>
                  </a:lnTo>
                  <a:lnTo>
                    <a:pt x="13425" y="11377"/>
                  </a:lnTo>
                  <a:lnTo>
                    <a:pt x="13379" y="11377"/>
                  </a:lnTo>
                  <a:lnTo>
                    <a:pt x="13352" y="11377"/>
                  </a:lnTo>
                  <a:lnTo>
                    <a:pt x="13292" y="11367"/>
                  </a:lnTo>
                  <a:lnTo>
                    <a:pt x="13279" y="11377"/>
                  </a:lnTo>
                  <a:lnTo>
                    <a:pt x="13219" y="11400"/>
                  </a:lnTo>
                  <a:lnTo>
                    <a:pt x="13145" y="11400"/>
                  </a:lnTo>
                  <a:lnTo>
                    <a:pt x="13070" y="11388"/>
                  </a:lnTo>
                  <a:lnTo>
                    <a:pt x="13043" y="11388"/>
                  </a:lnTo>
                  <a:lnTo>
                    <a:pt x="13029" y="11388"/>
                  </a:lnTo>
                  <a:lnTo>
                    <a:pt x="12983" y="11388"/>
                  </a:lnTo>
                  <a:lnTo>
                    <a:pt x="12955" y="11410"/>
                  </a:lnTo>
                  <a:lnTo>
                    <a:pt x="12937" y="11400"/>
                  </a:lnTo>
                  <a:lnTo>
                    <a:pt x="12882" y="11388"/>
                  </a:lnTo>
                  <a:lnTo>
                    <a:pt x="12882" y="11400"/>
                  </a:lnTo>
                  <a:lnTo>
                    <a:pt x="12822" y="11377"/>
                  </a:lnTo>
                  <a:lnTo>
                    <a:pt x="12849" y="11331"/>
                  </a:lnTo>
                  <a:lnTo>
                    <a:pt x="12882" y="11331"/>
                  </a:lnTo>
                  <a:lnTo>
                    <a:pt x="12909" y="11294"/>
                  </a:lnTo>
                  <a:lnTo>
                    <a:pt x="12937" y="11225"/>
                  </a:lnTo>
                  <a:lnTo>
                    <a:pt x="12924" y="11213"/>
                  </a:lnTo>
                  <a:lnTo>
                    <a:pt x="12937" y="11166"/>
                  </a:lnTo>
                  <a:lnTo>
                    <a:pt x="12924" y="11144"/>
                  </a:lnTo>
                  <a:lnTo>
                    <a:pt x="12955" y="11086"/>
                  </a:lnTo>
                  <a:lnTo>
                    <a:pt x="12955" y="11050"/>
                  </a:lnTo>
                  <a:lnTo>
                    <a:pt x="12924" y="11050"/>
                  </a:lnTo>
                  <a:lnTo>
                    <a:pt x="12924" y="11038"/>
                  </a:lnTo>
                  <a:lnTo>
                    <a:pt x="12955" y="11027"/>
                  </a:lnTo>
                  <a:lnTo>
                    <a:pt x="12997" y="11060"/>
                  </a:lnTo>
                  <a:lnTo>
                    <a:pt x="13043" y="10958"/>
                  </a:lnTo>
                  <a:lnTo>
                    <a:pt x="13058" y="10900"/>
                  </a:lnTo>
                  <a:lnTo>
                    <a:pt x="13029" y="10875"/>
                  </a:lnTo>
                  <a:lnTo>
                    <a:pt x="13070" y="10794"/>
                  </a:lnTo>
                  <a:lnTo>
                    <a:pt x="13158" y="10710"/>
                  </a:lnTo>
                  <a:lnTo>
                    <a:pt x="13158" y="10652"/>
                  </a:lnTo>
                  <a:lnTo>
                    <a:pt x="13131" y="10619"/>
                  </a:lnTo>
                  <a:lnTo>
                    <a:pt x="13029" y="10631"/>
                  </a:lnTo>
                  <a:lnTo>
                    <a:pt x="12882" y="10631"/>
                  </a:lnTo>
                  <a:lnTo>
                    <a:pt x="12715" y="10667"/>
                  </a:lnTo>
                  <a:lnTo>
                    <a:pt x="12600" y="10700"/>
                  </a:lnTo>
                  <a:lnTo>
                    <a:pt x="12569" y="10736"/>
                  </a:lnTo>
                  <a:lnTo>
                    <a:pt x="12554" y="10852"/>
                  </a:lnTo>
                  <a:lnTo>
                    <a:pt x="12527" y="10933"/>
                  </a:lnTo>
                  <a:lnTo>
                    <a:pt x="12421" y="10981"/>
                  </a:lnTo>
                  <a:lnTo>
                    <a:pt x="12320" y="11002"/>
                  </a:lnTo>
                  <a:lnTo>
                    <a:pt x="12199" y="11027"/>
                  </a:lnTo>
                  <a:lnTo>
                    <a:pt x="12070" y="11038"/>
                  </a:lnTo>
                  <a:lnTo>
                    <a:pt x="11936" y="11086"/>
                  </a:lnTo>
                  <a:lnTo>
                    <a:pt x="11863" y="11027"/>
                  </a:lnTo>
                  <a:lnTo>
                    <a:pt x="11683" y="10991"/>
                  </a:lnTo>
                  <a:lnTo>
                    <a:pt x="11627" y="10921"/>
                  </a:lnTo>
                  <a:lnTo>
                    <a:pt x="11596" y="10852"/>
                  </a:lnTo>
                  <a:lnTo>
                    <a:pt x="11481" y="10746"/>
                  </a:lnTo>
                  <a:lnTo>
                    <a:pt x="11447" y="10641"/>
                  </a:lnTo>
                  <a:lnTo>
                    <a:pt x="11406" y="10573"/>
                  </a:lnTo>
                  <a:lnTo>
                    <a:pt x="11374" y="10504"/>
                  </a:lnTo>
                  <a:lnTo>
                    <a:pt x="11389" y="10434"/>
                  </a:lnTo>
                  <a:lnTo>
                    <a:pt x="11406" y="10245"/>
                  </a:lnTo>
                  <a:lnTo>
                    <a:pt x="11435" y="10142"/>
                  </a:lnTo>
                  <a:lnTo>
                    <a:pt x="11493" y="10025"/>
                  </a:lnTo>
                  <a:lnTo>
                    <a:pt x="11462" y="9979"/>
                  </a:lnTo>
                  <a:lnTo>
                    <a:pt x="11447" y="9910"/>
                  </a:lnTo>
                  <a:lnTo>
                    <a:pt x="11447" y="9804"/>
                  </a:lnTo>
                  <a:lnTo>
                    <a:pt x="11493" y="9745"/>
                  </a:lnTo>
                  <a:lnTo>
                    <a:pt x="11581" y="9675"/>
                  </a:lnTo>
                  <a:lnTo>
                    <a:pt x="11744" y="9603"/>
                  </a:lnTo>
                  <a:lnTo>
                    <a:pt x="11890" y="9502"/>
                  </a:lnTo>
                  <a:lnTo>
                    <a:pt x="12024" y="9464"/>
                  </a:lnTo>
                  <a:lnTo>
                    <a:pt x="12126" y="9454"/>
                  </a:lnTo>
                  <a:lnTo>
                    <a:pt x="12245" y="9487"/>
                  </a:lnTo>
                  <a:lnTo>
                    <a:pt x="12379" y="9475"/>
                  </a:lnTo>
                  <a:lnTo>
                    <a:pt x="12513" y="9545"/>
                  </a:lnTo>
                  <a:lnTo>
                    <a:pt x="12627" y="9560"/>
                  </a:lnTo>
                  <a:lnTo>
                    <a:pt x="12688" y="9523"/>
                  </a:lnTo>
                  <a:lnTo>
                    <a:pt x="12749" y="9545"/>
                  </a:lnTo>
                  <a:lnTo>
                    <a:pt x="12776" y="9533"/>
                  </a:lnTo>
                  <a:lnTo>
                    <a:pt x="12734" y="9502"/>
                  </a:lnTo>
                  <a:lnTo>
                    <a:pt x="12749" y="9442"/>
                  </a:lnTo>
                  <a:lnTo>
                    <a:pt x="12715" y="9396"/>
                  </a:lnTo>
                  <a:lnTo>
                    <a:pt x="12776" y="9385"/>
                  </a:lnTo>
                  <a:lnTo>
                    <a:pt x="12909" y="9370"/>
                  </a:lnTo>
                  <a:lnTo>
                    <a:pt x="13043" y="9385"/>
                  </a:lnTo>
                  <a:lnTo>
                    <a:pt x="13233" y="9370"/>
                  </a:lnTo>
                  <a:lnTo>
                    <a:pt x="13338" y="9406"/>
                  </a:lnTo>
                  <a:lnTo>
                    <a:pt x="13413" y="9475"/>
                  </a:lnTo>
                  <a:lnTo>
                    <a:pt x="13440" y="9475"/>
                  </a:lnTo>
                  <a:lnTo>
                    <a:pt x="13601" y="9406"/>
                  </a:lnTo>
                  <a:lnTo>
                    <a:pt x="13661" y="9428"/>
                  </a:lnTo>
                  <a:lnTo>
                    <a:pt x="13795" y="9560"/>
                  </a:lnTo>
                  <a:lnTo>
                    <a:pt x="13841" y="9639"/>
                  </a:lnTo>
                  <a:lnTo>
                    <a:pt x="13810" y="9735"/>
                  </a:lnTo>
                  <a:lnTo>
                    <a:pt x="13822" y="9792"/>
                  </a:lnTo>
                  <a:lnTo>
                    <a:pt x="13895" y="9895"/>
                  </a:lnTo>
                  <a:lnTo>
                    <a:pt x="13989" y="10025"/>
                  </a:lnTo>
                  <a:lnTo>
                    <a:pt x="14044" y="10048"/>
                  </a:lnTo>
                  <a:lnTo>
                    <a:pt x="14077" y="10118"/>
                  </a:lnTo>
                  <a:lnTo>
                    <a:pt x="14150" y="10127"/>
                  </a:lnTo>
                  <a:lnTo>
                    <a:pt x="14211" y="10118"/>
                  </a:lnTo>
                  <a:lnTo>
                    <a:pt x="14238" y="10025"/>
                  </a:lnTo>
                  <a:lnTo>
                    <a:pt x="14250" y="9979"/>
                  </a:lnTo>
                  <a:lnTo>
                    <a:pt x="14250" y="9873"/>
                  </a:lnTo>
                  <a:lnTo>
                    <a:pt x="14177" y="9708"/>
                  </a:lnTo>
                  <a:lnTo>
                    <a:pt x="14177" y="9650"/>
                  </a:lnTo>
                  <a:lnTo>
                    <a:pt x="14104" y="9545"/>
                  </a:lnTo>
                  <a:lnTo>
                    <a:pt x="14062" y="9418"/>
                  </a:lnTo>
                  <a:lnTo>
                    <a:pt x="14029" y="9312"/>
                  </a:lnTo>
                  <a:lnTo>
                    <a:pt x="14044" y="9210"/>
                  </a:lnTo>
                  <a:lnTo>
                    <a:pt x="14117" y="9126"/>
                  </a:lnTo>
                  <a:lnTo>
                    <a:pt x="14223" y="9056"/>
                  </a:lnTo>
                  <a:lnTo>
                    <a:pt x="14399" y="8951"/>
                  </a:lnTo>
                  <a:lnTo>
                    <a:pt x="14413" y="8903"/>
                  </a:lnTo>
                  <a:lnTo>
                    <a:pt x="14505" y="8845"/>
                  </a:lnTo>
                  <a:lnTo>
                    <a:pt x="14578" y="8835"/>
                  </a:lnTo>
                  <a:lnTo>
                    <a:pt x="14681" y="8743"/>
                  </a:lnTo>
                  <a:lnTo>
                    <a:pt x="14856" y="8696"/>
                  </a:lnTo>
                  <a:lnTo>
                    <a:pt x="14960" y="8579"/>
                  </a:lnTo>
                  <a:lnTo>
                    <a:pt x="14929" y="8426"/>
                  </a:lnTo>
                  <a:lnTo>
                    <a:pt x="14914" y="8368"/>
                  </a:lnTo>
                  <a:lnTo>
                    <a:pt x="14873" y="8356"/>
                  </a:lnTo>
                  <a:lnTo>
                    <a:pt x="14873" y="8205"/>
                  </a:lnTo>
                  <a:lnTo>
                    <a:pt x="14754" y="8160"/>
                  </a:lnTo>
                  <a:lnTo>
                    <a:pt x="14856" y="8181"/>
                  </a:lnTo>
                  <a:lnTo>
                    <a:pt x="14827" y="8076"/>
                  </a:lnTo>
                  <a:lnTo>
                    <a:pt x="14856" y="8007"/>
                  </a:lnTo>
                  <a:lnTo>
                    <a:pt x="14873" y="8145"/>
                  </a:lnTo>
                  <a:lnTo>
                    <a:pt x="14960" y="8205"/>
                  </a:lnTo>
                  <a:lnTo>
                    <a:pt x="14902" y="8310"/>
                  </a:lnTo>
                  <a:lnTo>
                    <a:pt x="14914" y="8320"/>
                  </a:lnTo>
                  <a:lnTo>
                    <a:pt x="15021" y="8193"/>
                  </a:lnTo>
                  <a:lnTo>
                    <a:pt x="15063" y="8124"/>
                  </a:lnTo>
                  <a:lnTo>
                    <a:pt x="15063" y="8066"/>
                  </a:lnTo>
                  <a:lnTo>
                    <a:pt x="15021" y="8045"/>
                  </a:lnTo>
                  <a:lnTo>
                    <a:pt x="14990" y="7949"/>
                  </a:lnTo>
                  <a:lnTo>
                    <a:pt x="15048" y="7997"/>
                  </a:lnTo>
                  <a:lnTo>
                    <a:pt x="15077" y="7997"/>
                  </a:lnTo>
                  <a:lnTo>
                    <a:pt x="15094" y="8045"/>
                  </a:lnTo>
                  <a:lnTo>
                    <a:pt x="15211" y="7912"/>
                  </a:lnTo>
                  <a:lnTo>
                    <a:pt x="15242" y="7795"/>
                  </a:lnTo>
                  <a:lnTo>
                    <a:pt x="15196" y="7785"/>
                  </a:lnTo>
                  <a:lnTo>
                    <a:pt x="15242" y="7738"/>
                  </a:lnTo>
                  <a:lnTo>
                    <a:pt x="15242" y="7764"/>
                  </a:lnTo>
                  <a:lnTo>
                    <a:pt x="15345" y="7764"/>
                  </a:lnTo>
                  <a:lnTo>
                    <a:pt x="15566" y="7716"/>
                  </a:lnTo>
                  <a:lnTo>
                    <a:pt x="15518" y="7680"/>
                  </a:lnTo>
                  <a:lnTo>
                    <a:pt x="15284" y="7716"/>
                  </a:lnTo>
                  <a:lnTo>
                    <a:pt x="15418" y="7658"/>
                  </a:lnTo>
                  <a:lnTo>
                    <a:pt x="15506" y="7658"/>
                  </a:lnTo>
                  <a:lnTo>
                    <a:pt x="15579" y="7647"/>
                  </a:lnTo>
                  <a:lnTo>
                    <a:pt x="15700" y="7610"/>
                  </a:lnTo>
                  <a:lnTo>
                    <a:pt x="15788" y="7620"/>
                  </a:lnTo>
                  <a:lnTo>
                    <a:pt x="15888" y="7589"/>
                  </a:lnTo>
                  <a:lnTo>
                    <a:pt x="15907" y="7541"/>
                  </a:lnTo>
                  <a:lnTo>
                    <a:pt x="15861" y="7505"/>
                  </a:lnTo>
                  <a:lnTo>
                    <a:pt x="15873" y="7563"/>
                  </a:lnTo>
                  <a:lnTo>
                    <a:pt x="15800" y="7563"/>
                  </a:lnTo>
                  <a:lnTo>
                    <a:pt x="15758" y="7472"/>
                  </a:lnTo>
                  <a:lnTo>
                    <a:pt x="15758" y="7378"/>
                  </a:lnTo>
                  <a:lnTo>
                    <a:pt x="15773" y="7355"/>
                  </a:lnTo>
                  <a:lnTo>
                    <a:pt x="15861" y="7239"/>
                  </a:lnTo>
                  <a:lnTo>
                    <a:pt x="16036" y="7180"/>
                  </a:lnTo>
                  <a:lnTo>
                    <a:pt x="16201" y="7122"/>
                  </a:lnTo>
                  <a:lnTo>
                    <a:pt x="16376" y="7038"/>
                  </a:lnTo>
                  <a:lnTo>
                    <a:pt x="16349" y="6980"/>
                  </a:lnTo>
                  <a:lnTo>
                    <a:pt x="16525" y="6958"/>
                  </a:lnTo>
                  <a:lnTo>
                    <a:pt x="16792" y="6947"/>
                  </a:lnTo>
                  <a:lnTo>
                    <a:pt x="16510" y="7097"/>
                  </a:lnTo>
                  <a:lnTo>
                    <a:pt x="16510" y="7249"/>
                  </a:lnTo>
                  <a:lnTo>
                    <a:pt x="16644" y="7261"/>
                  </a:lnTo>
                  <a:lnTo>
                    <a:pt x="16819" y="7133"/>
                  </a:lnTo>
                  <a:lnTo>
                    <a:pt x="16980" y="7064"/>
                  </a:lnTo>
                  <a:lnTo>
                    <a:pt x="17335" y="6958"/>
                  </a:lnTo>
                  <a:lnTo>
                    <a:pt x="17544" y="6830"/>
                  </a:lnTo>
                  <a:lnTo>
                    <a:pt x="17423" y="6772"/>
                  </a:lnTo>
                  <a:lnTo>
                    <a:pt x="17423" y="6630"/>
                  </a:lnTo>
                  <a:lnTo>
                    <a:pt x="17262" y="6841"/>
                  </a:lnTo>
                  <a:lnTo>
                    <a:pt x="16995" y="6863"/>
                  </a:lnTo>
                  <a:lnTo>
                    <a:pt x="16773" y="6772"/>
                  </a:lnTo>
                  <a:lnTo>
                    <a:pt x="16732" y="6630"/>
                  </a:lnTo>
                  <a:lnTo>
                    <a:pt x="16671" y="6434"/>
                  </a:lnTo>
                  <a:lnTo>
                    <a:pt x="16834" y="6307"/>
                  </a:lnTo>
                  <a:lnTo>
                    <a:pt x="16686" y="6211"/>
                  </a:lnTo>
                  <a:lnTo>
                    <a:pt x="16437" y="6222"/>
                  </a:lnTo>
                  <a:lnTo>
                    <a:pt x="16095" y="6386"/>
                  </a:lnTo>
                  <a:lnTo>
                    <a:pt x="15846" y="6630"/>
                  </a:lnTo>
                  <a:lnTo>
                    <a:pt x="15712" y="6666"/>
                  </a:lnTo>
                  <a:lnTo>
                    <a:pt x="15888" y="6491"/>
                  </a:lnTo>
                  <a:lnTo>
                    <a:pt x="16128" y="6237"/>
                  </a:lnTo>
                  <a:lnTo>
                    <a:pt x="16331" y="6153"/>
                  </a:lnTo>
                  <a:lnTo>
                    <a:pt x="16464" y="6014"/>
                  </a:lnTo>
                  <a:lnTo>
                    <a:pt x="16644" y="6003"/>
                  </a:lnTo>
                  <a:lnTo>
                    <a:pt x="16880" y="6003"/>
                  </a:lnTo>
                  <a:lnTo>
                    <a:pt x="17216" y="6036"/>
                  </a:lnTo>
                  <a:lnTo>
                    <a:pt x="17496" y="6014"/>
                  </a:lnTo>
                  <a:lnTo>
                    <a:pt x="17705" y="5839"/>
                  </a:lnTo>
                  <a:lnTo>
                    <a:pt x="17972" y="5770"/>
                  </a:lnTo>
                  <a:lnTo>
                    <a:pt x="18087" y="5698"/>
                  </a:lnTo>
                  <a:lnTo>
                    <a:pt x="18206" y="5617"/>
                  </a:lnTo>
                  <a:lnTo>
                    <a:pt x="18194" y="5384"/>
                  </a:lnTo>
                  <a:lnTo>
                    <a:pt x="18133" y="5305"/>
                  </a:lnTo>
                  <a:lnTo>
                    <a:pt x="17999" y="5278"/>
                  </a:lnTo>
                  <a:lnTo>
                    <a:pt x="17939" y="5093"/>
                  </a:lnTo>
                  <a:lnTo>
                    <a:pt x="17838" y="5024"/>
                  </a:lnTo>
                  <a:lnTo>
                    <a:pt x="17571" y="4965"/>
                  </a:lnTo>
                  <a:lnTo>
                    <a:pt x="17423" y="4838"/>
                  </a:lnTo>
                  <a:lnTo>
                    <a:pt x="17216" y="4707"/>
                  </a:lnTo>
                  <a:lnTo>
                    <a:pt x="17277" y="4557"/>
                  </a:lnTo>
                  <a:lnTo>
                    <a:pt x="17101" y="4276"/>
                  </a:lnTo>
                  <a:lnTo>
                    <a:pt x="16892" y="3963"/>
                  </a:lnTo>
                  <a:lnTo>
                    <a:pt x="16759" y="3730"/>
                  </a:lnTo>
                  <a:lnTo>
                    <a:pt x="16658" y="3847"/>
                  </a:lnTo>
                  <a:lnTo>
                    <a:pt x="16496" y="4123"/>
                  </a:lnTo>
                  <a:lnTo>
                    <a:pt x="16257" y="4265"/>
                  </a:lnTo>
                  <a:lnTo>
                    <a:pt x="16155" y="4113"/>
                  </a:lnTo>
                  <a:lnTo>
                    <a:pt x="15994" y="4080"/>
                  </a:lnTo>
                  <a:lnTo>
                    <a:pt x="15948" y="3763"/>
                  </a:lnTo>
                  <a:lnTo>
                    <a:pt x="15948" y="3540"/>
                  </a:lnTo>
                  <a:lnTo>
                    <a:pt x="15666" y="3519"/>
                  </a:lnTo>
                  <a:lnTo>
                    <a:pt x="15612" y="3413"/>
                  </a:lnTo>
                  <a:lnTo>
                    <a:pt x="15418" y="3263"/>
                  </a:lnTo>
                  <a:lnTo>
                    <a:pt x="15270" y="3169"/>
                  </a:lnTo>
                  <a:lnTo>
                    <a:pt x="15123" y="3238"/>
                  </a:lnTo>
                  <a:lnTo>
                    <a:pt x="14960" y="3217"/>
                  </a:lnTo>
                  <a:lnTo>
                    <a:pt x="14681" y="3133"/>
                  </a:lnTo>
                  <a:lnTo>
                    <a:pt x="14578" y="3205"/>
                  </a:lnTo>
                  <a:lnTo>
                    <a:pt x="14620" y="3624"/>
                  </a:lnTo>
                  <a:lnTo>
                    <a:pt x="14693" y="3857"/>
                  </a:lnTo>
                  <a:lnTo>
                    <a:pt x="14505" y="4113"/>
                  </a:lnTo>
                  <a:lnTo>
                    <a:pt x="14708" y="4298"/>
                  </a:lnTo>
                  <a:lnTo>
                    <a:pt x="14814" y="4499"/>
                  </a:lnTo>
                  <a:lnTo>
                    <a:pt x="14827" y="4663"/>
                  </a:lnTo>
                  <a:lnTo>
                    <a:pt x="14739" y="4813"/>
                  </a:lnTo>
                  <a:lnTo>
                    <a:pt x="14547" y="4976"/>
                  </a:lnTo>
                  <a:lnTo>
                    <a:pt x="14298" y="5082"/>
                  </a:lnTo>
                  <a:lnTo>
                    <a:pt x="14413" y="5199"/>
                  </a:lnTo>
                  <a:lnTo>
                    <a:pt x="14486" y="5537"/>
                  </a:lnTo>
                  <a:lnTo>
                    <a:pt x="14399" y="5745"/>
                  </a:lnTo>
                  <a:lnTo>
                    <a:pt x="14284" y="5815"/>
                  </a:lnTo>
                  <a:lnTo>
                    <a:pt x="14044" y="5617"/>
                  </a:lnTo>
                  <a:lnTo>
                    <a:pt x="13929" y="5384"/>
                  </a:lnTo>
                  <a:lnTo>
                    <a:pt x="13868" y="5161"/>
                  </a:lnTo>
                  <a:lnTo>
                    <a:pt x="13895" y="4976"/>
                  </a:lnTo>
                  <a:lnTo>
                    <a:pt x="13722" y="4955"/>
                  </a:lnTo>
                  <a:lnTo>
                    <a:pt x="13455" y="4940"/>
                  </a:lnTo>
                  <a:lnTo>
                    <a:pt x="13279" y="4849"/>
                  </a:lnTo>
                  <a:lnTo>
                    <a:pt x="13085" y="4780"/>
                  </a:lnTo>
                  <a:lnTo>
                    <a:pt x="12970" y="4674"/>
                  </a:lnTo>
                  <a:lnTo>
                    <a:pt x="12809" y="4578"/>
                  </a:lnTo>
                  <a:lnTo>
                    <a:pt x="12494" y="4488"/>
                  </a:lnTo>
                  <a:lnTo>
                    <a:pt x="12272" y="4532"/>
                  </a:lnTo>
                  <a:lnTo>
                    <a:pt x="12199" y="4346"/>
                  </a:lnTo>
                  <a:lnTo>
                    <a:pt x="12126" y="4123"/>
                  </a:lnTo>
                  <a:lnTo>
                    <a:pt x="11890" y="4080"/>
                  </a:lnTo>
                  <a:lnTo>
                    <a:pt x="11890" y="3788"/>
                  </a:lnTo>
                  <a:lnTo>
                    <a:pt x="11965" y="3588"/>
                  </a:lnTo>
                  <a:lnTo>
                    <a:pt x="12145" y="3286"/>
                  </a:lnTo>
                  <a:lnTo>
                    <a:pt x="12333" y="3063"/>
                  </a:lnTo>
                  <a:lnTo>
                    <a:pt x="12527" y="3030"/>
                  </a:lnTo>
                  <a:lnTo>
                    <a:pt x="12527" y="2840"/>
                  </a:lnTo>
                  <a:lnTo>
                    <a:pt x="12661" y="2713"/>
                  </a:lnTo>
                  <a:lnTo>
                    <a:pt x="12895" y="2702"/>
                  </a:lnTo>
                  <a:lnTo>
                    <a:pt x="13085" y="2491"/>
                  </a:lnTo>
                  <a:lnTo>
                    <a:pt x="13131" y="2364"/>
                  </a:lnTo>
                  <a:lnTo>
                    <a:pt x="13279" y="2109"/>
                  </a:lnTo>
                  <a:lnTo>
                    <a:pt x="13338" y="1944"/>
                  </a:lnTo>
                  <a:lnTo>
                    <a:pt x="13501" y="2040"/>
                  </a:lnTo>
                  <a:lnTo>
                    <a:pt x="13722" y="1992"/>
                  </a:lnTo>
                  <a:lnTo>
                    <a:pt x="14044" y="1759"/>
                  </a:lnTo>
                  <a:lnTo>
                    <a:pt x="14062" y="1606"/>
                  </a:lnTo>
                  <a:lnTo>
                    <a:pt x="13943" y="1419"/>
                  </a:lnTo>
                  <a:lnTo>
                    <a:pt x="14077" y="1235"/>
                  </a:lnTo>
                  <a:lnTo>
                    <a:pt x="14062" y="1060"/>
                  </a:lnTo>
                  <a:lnTo>
                    <a:pt x="13841" y="885"/>
                  </a:lnTo>
                  <a:lnTo>
                    <a:pt x="13601" y="827"/>
                  </a:lnTo>
                  <a:lnTo>
                    <a:pt x="13367" y="791"/>
                  </a:lnTo>
                  <a:lnTo>
                    <a:pt x="13367" y="1198"/>
                  </a:lnTo>
                  <a:lnTo>
                    <a:pt x="13250" y="1489"/>
                  </a:lnTo>
                  <a:lnTo>
                    <a:pt x="13070" y="1733"/>
                  </a:lnTo>
                  <a:lnTo>
                    <a:pt x="12924" y="1515"/>
                  </a:lnTo>
                  <a:lnTo>
                    <a:pt x="12970" y="1256"/>
                  </a:lnTo>
                  <a:lnTo>
                    <a:pt x="12776" y="1023"/>
                  </a:lnTo>
                  <a:lnTo>
                    <a:pt x="12554" y="1304"/>
                  </a:lnTo>
                  <a:lnTo>
                    <a:pt x="12554" y="942"/>
                  </a:lnTo>
                  <a:lnTo>
                    <a:pt x="12260" y="858"/>
                  </a:lnTo>
                  <a:lnTo>
                    <a:pt x="12406" y="685"/>
                  </a:lnTo>
                  <a:lnTo>
                    <a:pt x="12187" y="243"/>
                  </a:lnTo>
                  <a:lnTo>
                    <a:pt x="12024" y="68"/>
                  </a:lnTo>
                  <a:lnTo>
                    <a:pt x="1180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533511" y="269142"/>
              <a:ext cx="16308" cy="10314"/>
            </a:xfrm>
            <a:custGeom>
              <a:rect b="b" l="l" r="r" t="t"/>
              <a:pathLst>
                <a:path extrusionOk="0" h="21600" w="21600">
                  <a:moveTo>
                    <a:pt x="7922" y="0"/>
                  </a:moveTo>
                  <a:lnTo>
                    <a:pt x="7399" y="826"/>
                  </a:lnTo>
                  <a:lnTo>
                    <a:pt x="0" y="13338"/>
                  </a:lnTo>
                  <a:lnTo>
                    <a:pt x="1121" y="21600"/>
                  </a:lnTo>
                  <a:lnTo>
                    <a:pt x="7399" y="20066"/>
                  </a:lnTo>
                  <a:lnTo>
                    <a:pt x="14799" y="18531"/>
                  </a:lnTo>
                  <a:lnTo>
                    <a:pt x="21077" y="11685"/>
                  </a:lnTo>
                  <a:lnTo>
                    <a:pt x="21600" y="8380"/>
                  </a:lnTo>
                  <a:lnTo>
                    <a:pt x="13154" y="0"/>
                  </a:lnTo>
                  <a:lnTo>
                    <a:pt x="792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314977" y="287939"/>
              <a:ext cx="17928" cy="17118"/>
            </a:xfrm>
            <a:custGeom>
              <a:rect b="b" l="l" r="r" t="t"/>
              <a:pathLst>
                <a:path extrusionOk="0" h="21600" w="21600">
                  <a:moveTo>
                    <a:pt x="8083" y="0"/>
                  </a:moveTo>
                  <a:lnTo>
                    <a:pt x="4347" y="6915"/>
                  </a:lnTo>
                  <a:lnTo>
                    <a:pt x="0" y="11976"/>
                  </a:lnTo>
                  <a:lnTo>
                    <a:pt x="7200" y="19034"/>
                  </a:lnTo>
                  <a:lnTo>
                    <a:pt x="11547" y="17038"/>
                  </a:lnTo>
                  <a:lnTo>
                    <a:pt x="18272" y="21600"/>
                  </a:lnTo>
                  <a:lnTo>
                    <a:pt x="21600" y="16539"/>
                  </a:lnTo>
                  <a:lnTo>
                    <a:pt x="18747" y="10550"/>
                  </a:lnTo>
                  <a:lnTo>
                    <a:pt x="16777" y="7556"/>
                  </a:lnTo>
                  <a:lnTo>
                    <a:pt x="13925" y="4420"/>
                  </a:lnTo>
                  <a:lnTo>
                    <a:pt x="808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413422" y="310631"/>
              <a:ext cx="9612" cy="13932"/>
            </a:xfrm>
            <a:custGeom>
              <a:rect b="b" l="l" r="r" t="t"/>
              <a:pathLst>
                <a:path extrusionOk="0" h="21600" w="21600">
                  <a:moveTo>
                    <a:pt x="13468" y="0"/>
                  </a:moveTo>
                  <a:lnTo>
                    <a:pt x="4447" y="3061"/>
                  </a:lnTo>
                  <a:lnTo>
                    <a:pt x="0" y="12943"/>
                  </a:lnTo>
                  <a:lnTo>
                    <a:pt x="2795" y="21600"/>
                  </a:lnTo>
                  <a:lnTo>
                    <a:pt x="13468" y="20463"/>
                  </a:lnTo>
                  <a:lnTo>
                    <a:pt x="19948" y="15479"/>
                  </a:lnTo>
                  <a:lnTo>
                    <a:pt x="21600" y="12943"/>
                  </a:lnTo>
                  <a:lnTo>
                    <a:pt x="21600" y="5597"/>
                  </a:lnTo>
                  <a:lnTo>
                    <a:pt x="1346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645195" y="330952"/>
              <a:ext cx="46548" cy="31158"/>
            </a:xfrm>
            <a:custGeom>
              <a:rect b="b" l="l" r="r" t="t"/>
              <a:pathLst>
                <a:path extrusionOk="0" h="21600" w="21600">
                  <a:moveTo>
                    <a:pt x="16416" y="0"/>
                  </a:moveTo>
                  <a:lnTo>
                    <a:pt x="13117" y="3874"/>
                  </a:lnTo>
                  <a:lnTo>
                    <a:pt x="10682" y="1996"/>
                  </a:lnTo>
                  <a:lnTo>
                    <a:pt x="7567" y="5791"/>
                  </a:lnTo>
                  <a:lnTo>
                    <a:pt x="4399" y="861"/>
                  </a:lnTo>
                  <a:lnTo>
                    <a:pt x="1257" y="1996"/>
                  </a:lnTo>
                  <a:lnTo>
                    <a:pt x="0" y="6652"/>
                  </a:lnTo>
                  <a:lnTo>
                    <a:pt x="4215" y="8530"/>
                  </a:lnTo>
                  <a:lnTo>
                    <a:pt x="4215" y="10526"/>
                  </a:lnTo>
                  <a:lnTo>
                    <a:pt x="681" y="11935"/>
                  </a:lnTo>
                  <a:lnTo>
                    <a:pt x="5132" y="15457"/>
                  </a:lnTo>
                  <a:lnTo>
                    <a:pt x="3116" y="18587"/>
                  </a:lnTo>
                  <a:lnTo>
                    <a:pt x="8849" y="20739"/>
                  </a:lnTo>
                  <a:lnTo>
                    <a:pt x="11441" y="21600"/>
                  </a:lnTo>
                  <a:lnTo>
                    <a:pt x="13300" y="20465"/>
                  </a:lnTo>
                  <a:lnTo>
                    <a:pt x="19008" y="15809"/>
                  </a:lnTo>
                  <a:lnTo>
                    <a:pt x="21600" y="10291"/>
                  </a:lnTo>
                  <a:lnTo>
                    <a:pt x="19427" y="5283"/>
                  </a:lnTo>
                  <a:lnTo>
                    <a:pt x="19924" y="587"/>
                  </a:lnTo>
                  <a:lnTo>
                    <a:pt x="1641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7"/>
            <p:cNvSpPr/>
            <p:nvPr/>
          </p:nvSpPr>
          <p:spPr>
            <a:xfrm>
              <a:off x="370070" y="339306"/>
              <a:ext cx="30996" cy="27162"/>
            </a:xfrm>
            <a:custGeom>
              <a:rect b="b" l="l" r="r" t="t"/>
              <a:pathLst>
                <a:path extrusionOk="0" h="21600" w="21600">
                  <a:moveTo>
                    <a:pt x="3816" y="0"/>
                  </a:moveTo>
                  <a:lnTo>
                    <a:pt x="3030" y="7634"/>
                  </a:lnTo>
                  <a:lnTo>
                    <a:pt x="2439" y="13966"/>
                  </a:lnTo>
                  <a:lnTo>
                    <a:pt x="0" y="17828"/>
                  </a:lnTo>
                  <a:lnTo>
                    <a:pt x="4170" y="17154"/>
                  </a:lnTo>
                  <a:lnTo>
                    <a:pt x="4957" y="21600"/>
                  </a:lnTo>
                  <a:lnTo>
                    <a:pt x="9364" y="17828"/>
                  </a:lnTo>
                  <a:lnTo>
                    <a:pt x="12511" y="13382"/>
                  </a:lnTo>
                  <a:lnTo>
                    <a:pt x="14164" y="17154"/>
                  </a:lnTo>
                  <a:lnTo>
                    <a:pt x="18846" y="19040"/>
                  </a:lnTo>
                  <a:lnTo>
                    <a:pt x="21600" y="16526"/>
                  </a:lnTo>
                  <a:lnTo>
                    <a:pt x="19436" y="13966"/>
                  </a:lnTo>
                  <a:lnTo>
                    <a:pt x="17193" y="14684"/>
                  </a:lnTo>
                  <a:lnTo>
                    <a:pt x="16918" y="10778"/>
                  </a:lnTo>
                  <a:lnTo>
                    <a:pt x="13298" y="8308"/>
                  </a:lnTo>
                  <a:lnTo>
                    <a:pt x="9993" y="5434"/>
                  </a:lnTo>
                  <a:lnTo>
                    <a:pt x="8341" y="3143"/>
                  </a:lnTo>
                  <a:lnTo>
                    <a:pt x="6610" y="4446"/>
                  </a:lnTo>
                  <a:lnTo>
                    <a:pt x="6059" y="674"/>
                  </a:lnTo>
                  <a:lnTo>
                    <a:pt x="381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7"/>
            <p:cNvSpPr/>
            <p:nvPr/>
          </p:nvSpPr>
          <p:spPr>
            <a:xfrm>
              <a:off x="0" y="359232"/>
              <a:ext cx="13554" cy="793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0877"/>
                  </a:lnTo>
                  <a:lnTo>
                    <a:pt x="1170" y="13174"/>
                  </a:lnTo>
                  <a:lnTo>
                    <a:pt x="7560" y="10877"/>
                  </a:lnTo>
                  <a:lnTo>
                    <a:pt x="10080" y="16238"/>
                  </a:lnTo>
                  <a:lnTo>
                    <a:pt x="15300" y="21600"/>
                  </a:lnTo>
                  <a:lnTo>
                    <a:pt x="21060" y="16238"/>
                  </a:lnTo>
                  <a:lnTo>
                    <a:pt x="21600" y="13174"/>
                  </a:lnTo>
                  <a:lnTo>
                    <a:pt x="14670" y="9804"/>
                  </a:lnTo>
                  <a:lnTo>
                    <a:pt x="8910" y="3370"/>
                  </a:lnTo>
                  <a:lnTo>
                    <a:pt x="4320" y="53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384012" y="368094"/>
              <a:ext cx="9072" cy="7128"/>
            </a:xfrm>
            <a:custGeom>
              <a:rect b="b" l="l" r="r" t="t"/>
              <a:pathLst>
                <a:path extrusionOk="0" h="21600" w="21600">
                  <a:moveTo>
                    <a:pt x="7379" y="0"/>
                  </a:moveTo>
                  <a:lnTo>
                    <a:pt x="0" y="13200"/>
                  </a:lnTo>
                  <a:lnTo>
                    <a:pt x="2683" y="20400"/>
                  </a:lnTo>
                  <a:lnTo>
                    <a:pt x="9525" y="21600"/>
                  </a:lnTo>
                  <a:lnTo>
                    <a:pt x="21600" y="6000"/>
                  </a:lnTo>
                  <a:lnTo>
                    <a:pt x="21600" y="0"/>
                  </a:lnTo>
                  <a:lnTo>
                    <a:pt x="737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399987" y="372836"/>
              <a:ext cx="4698" cy="7236"/>
            </a:xfrm>
            <a:custGeom>
              <a:rect b="b" l="l" r="r" t="t"/>
              <a:pathLst>
                <a:path extrusionOk="0" h="21600" w="21600">
                  <a:moveTo>
                    <a:pt x="9108" y="0"/>
                  </a:moveTo>
                  <a:lnTo>
                    <a:pt x="0" y="8438"/>
                  </a:lnTo>
                  <a:lnTo>
                    <a:pt x="0" y="10800"/>
                  </a:lnTo>
                  <a:lnTo>
                    <a:pt x="4945" y="18900"/>
                  </a:lnTo>
                  <a:lnTo>
                    <a:pt x="14313" y="21600"/>
                  </a:lnTo>
                  <a:lnTo>
                    <a:pt x="21600" y="7088"/>
                  </a:lnTo>
                  <a:lnTo>
                    <a:pt x="15875" y="1013"/>
                  </a:lnTo>
                  <a:lnTo>
                    <a:pt x="910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18684" y="391125"/>
              <a:ext cx="8478" cy="5616"/>
            </a:xfrm>
            <a:custGeom>
              <a:rect b="b" l="l" r="r" t="t"/>
              <a:pathLst>
                <a:path extrusionOk="0" h="21600" w="21600">
                  <a:moveTo>
                    <a:pt x="11376" y="0"/>
                  </a:moveTo>
                  <a:lnTo>
                    <a:pt x="0" y="6327"/>
                  </a:lnTo>
                  <a:lnTo>
                    <a:pt x="7344" y="15491"/>
                  </a:lnTo>
                  <a:lnTo>
                    <a:pt x="14256" y="21600"/>
                  </a:lnTo>
                  <a:lnTo>
                    <a:pt x="21600" y="15491"/>
                  </a:lnTo>
                  <a:lnTo>
                    <a:pt x="20304" y="3491"/>
                  </a:lnTo>
                  <a:lnTo>
                    <a:pt x="1137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724448" y="406309"/>
              <a:ext cx="34398" cy="65070"/>
            </a:xfrm>
            <a:custGeom>
              <a:rect b="b" l="l" r="r" t="t"/>
              <a:pathLst>
                <a:path extrusionOk="0" h="21600" w="21600">
                  <a:moveTo>
                    <a:pt x="3263" y="0"/>
                  </a:moveTo>
                  <a:lnTo>
                    <a:pt x="993" y="2248"/>
                  </a:lnTo>
                  <a:lnTo>
                    <a:pt x="0" y="5058"/>
                  </a:lnTo>
                  <a:lnTo>
                    <a:pt x="1561" y="6369"/>
                  </a:lnTo>
                  <a:lnTo>
                    <a:pt x="1809" y="8861"/>
                  </a:lnTo>
                  <a:lnTo>
                    <a:pt x="3050" y="7700"/>
                  </a:lnTo>
                  <a:lnTo>
                    <a:pt x="4079" y="8355"/>
                  </a:lnTo>
                  <a:lnTo>
                    <a:pt x="3050" y="9404"/>
                  </a:lnTo>
                  <a:lnTo>
                    <a:pt x="3760" y="10172"/>
                  </a:lnTo>
                  <a:lnTo>
                    <a:pt x="7023" y="10603"/>
                  </a:lnTo>
                  <a:lnTo>
                    <a:pt x="8761" y="12158"/>
                  </a:lnTo>
                  <a:lnTo>
                    <a:pt x="8512" y="13488"/>
                  </a:lnTo>
                  <a:lnTo>
                    <a:pt x="4540" y="13357"/>
                  </a:lnTo>
                  <a:lnTo>
                    <a:pt x="3760" y="14987"/>
                  </a:lnTo>
                  <a:lnTo>
                    <a:pt x="5320" y="16130"/>
                  </a:lnTo>
                  <a:lnTo>
                    <a:pt x="2483" y="16954"/>
                  </a:lnTo>
                  <a:lnTo>
                    <a:pt x="3263" y="17872"/>
                  </a:lnTo>
                  <a:lnTo>
                    <a:pt x="7519" y="18284"/>
                  </a:lnTo>
                  <a:lnTo>
                    <a:pt x="5320" y="18790"/>
                  </a:lnTo>
                  <a:lnTo>
                    <a:pt x="993" y="21188"/>
                  </a:lnTo>
                  <a:lnTo>
                    <a:pt x="2483" y="21600"/>
                  </a:lnTo>
                  <a:lnTo>
                    <a:pt x="4540" y="20776"/>
                  </a:lnTo>
                  <a:lnTo>
                    <a:pt x="7023" y="21057"/>
                  </a:lnTo>
                  <a:lnTo>
                    <a:pt x="8761" y="19989"/>
                  </a:lnTo>
                  <a:lnTo>
                    <a:pt x="10002" y="20401"/>
                  </a:lnTo>
                  <a:lnTo>
                    <a:pt x="14790" y="19727"/>
                  </a:lnTo>
                  <a:lnTo>
                    <a:pt x="18550" y="19858"/>
                  </a:lnTo>
                  <a:lnTo>
                    <a:pt x="21068" y="18528"/>
                  </a:lnTo>
                  <a:lnTo>
                    <a:pt x="19791" y="17329"/>
                  </a:lnTo>
                  <a:lnTo>
                    <a:pt x="21281" y="16673"/>
                  </a:lnTo>
                  <a:lnTo>
                    <a:pt x="21600" y="15231"/>
                  </a:lnTo>
                  <a:lnTo>
                    <a:pt x="18301" y="14687"/>
                  </a:lnTo>
                  <a:lnTo>
                    <a:pt x="17521" y="13788"/>
                  </a:lnTo>
                  <a:lnTo>
                    <a:pt x="15819" y="11015"/>
                  </a:lnTo>
                  <a:lnTo>
                    <a:pt x="14081" y="10603"/>
                  </a:lnTo>
                  <a:lnTo>
                    <a:pt x="11279" y="7287"/>
                  </a:lnTo>
                  <a:lnTo>
                    <a:pt x="8512" y="7156"/>
                  </a:lnTo>
                  <a:lnTo>
                    <a:pt x="10782" y="4758"/>
                  </a:lnTo>
                  <a:lnTo>
                    <a:pt x="11563" y="2660"/>
                  </a:lnTo>
                  <a:lnTo>
                    <a:pt x="8512" y="2529"/>
                  </a:lnTo>
                  <a:lnTo>
                    <a:pt x="5781" y="2904"/>
                  </a:lnTo>
                  <a:lnTo>
                    <a:pt x="8761" y="0"/>
                  </a:lnTo>
                  <a:lnTo>
                    <a:pt x="5533" y="262"/>
                  </a:lnTo>
                  <a:lnTo>
                    <a:pt x="326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75018" y="411954"/>
              <a:ext cx="10692" cy="9936"/>
            </a:xfrm>
            <a:custGeom>
              <a:rect b="b" l="l" r="r" t="t"/>
              <a:pathLst>
                <a:path extrusionOk="0" h="21600" w="21600">
                  <a:moveTo>
                    <a:pt x="12114" y="0"/>
                  </a:moveTo>
                  <a:lnTo>
                    <a:pt x="6971" y="2455"/>
                  </a:lnTo>
                  <a:lnTo>
                    <a:pt x="0" y="8591"/>
                  </a:lnTo>
                  <a:lnTo>
                    <a:pt x="686" y="17305"/>
                  </a:lnTo>
                  <a:lnTo>
                    <a:pt x="5486" y="21600"/>
                  </a:lnTo>
                  <a:lnTo>
                    <a:pt x="14286" y="14605"/>
                  </a:lnTo>
                  <a:lnTo>
                    <a:pt x="21600" y="5891"/>
                  </a:lnTo>
                  <a:lnTo>
                    <a:pt x="18400" y="736"/>
                  </a:lnTo>
                  <a:lnTo>
                    <a:pt x="1211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799072" y="426630"/>
              <a:ext cx="7938" cy="9990"/>
            </a:xfrm>
            <a:custGeom>
              <a:rect b="b" l="l" r="r" t="t"/>
              <a:pathLst>
                <a:path extrusionOk="0" h="21600" w="21600">
                  <a:moveTo>
                    <a:pt x="18230" y="0"/>
                  </a:moveTo>
                  <a:lnTo>
                    <a:pt x="0" y="6224"/>
                  </a:lnTo>
                  <a:lnTo>
                    <a:pt x="1991" y="12936"/>
                  </a:lnTo>
                  <a:lnTo>
                    <a:pt x="13787" y="21600"/>
                  </a:lnTo>
                  <a:lnTo>
                    <a:pt x="21600" y="8664"/>
                  </a:lnTo>
                  <a:lnTo>
                    <a:pt x="1823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707739" y="433856"/>
              <a:ext cx="19170" cy="25920"/>
            </a:xfrm>
            <a:custGeom>
              <a:rect b="b" l="l" r="r" t="t"/>
              <a:pathLst>
                <a:path extrusionOk="0" h="21600" w="21600">
                  <a:moveTo>
                    <a:pt x="16136" y="0"/>
                  </a:moveTo>
                  <a:lnTo>
                    <a:pt x="12071" y="329"/>
                  </a:lnTo>
                  <a:lnTo>
                    <a:pt x="8132" y="3341"/>
                  </a:lnTo>
                  <a:lnTo>
                    <a:pt x="1398" y="8329"/>
                  </a:lnTo>
                  <a:lnTo>
                    <a:pt x="4066" y="14259"/>
                  </a:lnTo>
                  <a:lnTo>
                    <a:pt x="0" y="20565"/>
                  </a:lnTo>
                  <a:lnTo>
                    <a:pt x="7179" y="21600"/>
                  </a:lnTo>
                  <a:lnTo>
                    <a:pt x="15692" y="17976"/>
                  </a:lnTo>
                  <a:lnTo>
                    <a:pt x="19758" y="12565"/>
                  </a:lnTo>
                  <a:lnTo>
                    <a:pt x="18805" y="8329"/>
                  </a:lnTo>
                  <a:lnTo>
                    <a:pt x="21600" y="3953"/>
                  </a:lnTo>
                  <a:lnTo>
                    <a:pt x="1613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7"/>
            <p:cNvSpPr/>
            <p:nvPr/>
          </p:nvSpPr>
          <p:spPr>
            <a:xfrm>
              <a:off x="1371224" y="440234"/>
              <a:ext cx="13122" cy="57402"/>
            </a:xfrm>
            <a:custGeom>
              <a:rect b="b" l="l" r="r" t="t"/>
              <a:pathLst>
                <a:path extrusionOk="0" h="21600" w="21600">
                  <a:moveTo>
                    <a:pt x="7262" y="0"/>
                  </a:moveTo>
                  <a:lnTo>
                    <a:pt x="3910" y="276"/>
                  </a:lnTo>
                  <a:lnTo>
                    <a:pt x="7262" y="1635"/>
                  </a:lnTo>
                  <a:lnTo>
                    <a:pt x="652" y="2867"/>
                  </a:lnTo>
                  <a:lnTo>
                    <a:pt x="0" y="6605"/>
                  </a:lnTo>
                  <a:lnTo>
                    <a:pt x="3910" y="9133"/>
                  </a:lnTo>
                  <a:lnTo>
                    <a:pt x="3910" y="12616"/>
                  </a:lnTo>
                  <a:lnTo>
                    <a:pt x="1862" y="14527"/>
                  </a:lnTo>
                  <a:lnTo>
                    <a:pt x="2700" y="17246"/>
                  </a:lnTo>
                  <a:lnTo>
                    <a:pt x="1862" y="19497"/>
                  </a:lnTo>
                  <a:lnTo>
                    <a:pt x="3352" y="21600"/>
                  </a:lnTo>
                  <a:lnTo>
                    <a:pt x="7821" y="19646"/>
                  </a:lnTo>
                  <a:lnTo>
                    <a:pt x="13779" y="21133"/>
                  </a:lnTo>
                  <a:lnTo>
                    <a:pt x="13779" y="19497"/>
                  </a:lnTo>
                  <a:lnTo>
                    <a:pt x="6610" y="16970"/>
                  </a:lnTo>
                  <a:lnTo>
                    <a:pt x="11172" y="13359"/>
                  </a:lnTo>
                  <a:lnTo>
                    <a:pt x="21600" y="14251"/>
                  </a:lnTo>
                  <a:lnTo>
                    <a:pt x="14431" y="9749"/>
                  </a:lnTo>
                  <a:lnTo>
                    <a:pt x="11731" y="7030"/>
                  </a:lnTo>
                  <a:lnTo>
                    <a:pt x="11731" y="4503"/>
                  </a:lnTo>
                  <a:lnTo>
                    <a:pt x="9310" y="1784"/>
                  </a:lnTo>
                  <a:lnTo>
                    <a:pt x="726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168721" y="441476"/>
              <a:ext cx="8694" cy="1468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3489"/>
                  </a:lnTo>
                  <a:lnTo>
                    <a:pt x="1823" y="8058"/>
                  </a:lnTo>
                  <a:lnTo>
                    <a:pt x="6732" y="11714"/>
                  </a:lnTo>
                  <a:lnTo>
                    <a:pt x="10800" y="16283"/>
                  </a:lnTo>
                  <a:lnTo>
                    <a:pt x="17532" y="21600"/>
                  </a:lnTo>
                  <a:lnTo>
                    <a:pt x="21600" y="21600"/>
                  </a:lnTo>
                  <a:lnTo>
                    <a:pt x="12623" y="12794"/>
                  </a:lnTo>
                  <a:lnTo>
                    <a:pt x="15709" y="582"/>
                  </a:lnTo>
                  <a:lnTo>
                    <a:pt x="5891" y="16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491658" y="459765"/>
              <a:ext cx="29430" cy="33534"/>
            </a:xfrm>
            <a:custGeom>
              <a:rect b="b" l="l" r="r" t="t"/>
              <a:pathLst>
                <a:path extrusionOk="0" h="21600" w="21600">
                  <a:moveTo>
                    <a:pt x="11360" y="0"/>
                  </a:moveTo>
                  <a:lnTo>
                    <a:pt x="8416" y="1527"/>
                  </a:lnTo>
                  <a:lnTo>
                    <a:pt x="6426" y="4109"/>
                  </a:lnTo>
                  <a:lnTo>
                    <a:pt x="3234" y="11018"/>
                  </a:lnTo>
                  <a:lnTo>
                    <a:pt x="539" y="13564"/>
                  </a:lnTo>
                  <a:lnTo>
                    <a:pt x="2031" y="14873"/>
                  </a:lnTo>
                  <a:lnTo>
                    <a:pt x="0" y="16473"/>
                  </a:lnTo>
                  <a:lnTo>
                    <a:pt x="290" y="17418"/>
                  </a:lnTo>
                  <a:lnTo>
                    <a:pt x="6675" y="17745"/>
                  </a:lnTo>
                  <a:lnTo>
                    <a:pt x="10240" y="17418"/>
                  </a:lnTo>
                  <a:lnTo>
                    <a:pt x="13184" y="18473"/>
                  </a:lnTo>
                  <a:lnTo>
                    <a:pt x="10821" y="20327"/>
                  </a:lnTo>
                  <a:lnTo>
                    <a:pt x="12811" y="20582"/>
                  </a:lnTo>
                  <a:lnTo>
                    <a:pt x="16666" y="16945"/>
                  </a:lnTo>
                  <a:lnTo>
                    <a:pt x="17579" y="17418"/>
                  </a:lnTo>
                  <a:lnTo>
                    <a:pt x="16666" y="20800"/>
                  </a:lnTo>
                  <a:lnTo>
                    <a:pt x="18698" y="21600"/>
                  </a:lnTo>
                  <a:lnTo>
                    <a:pt x="20149" y="21600"/>
                  </a:lnTo>
                  <a:lnTo>
                    <a:pt x="21600" y="18000"/>
                  </a:lnTo>
                  <a:lnTo>
                    <a:pt x="20771" y="15200"/>
                  </a:lnTo>
                  <a:lnTo>
                    <a:pt x="20149" y="13091"/>
                  </a:lnTo>
                  <a:lnTo>
                    <a:pt x="18117" y="13891"/>
                  </a:lnTo>
                  <a:lnTo>
                    <a:pt x="19030" y="10545"/>
                  </a:lnTo>
                  <a:lnTo>
                    <a:pt x="15754" y="9236"/>
                  </a:lnTo>
                  <a:lnTo>
                    <a:pt x="14303" y="10291"/>
                  </a:lnTo>
                  <a:lnTo>
                    <a:pt x="11360" y="9236"/>
                  </a:lnTo>
                  <a:lnTo>
                    <a:pt x="12562" y="7709"/>
                  </a:lnTo>
                  <a:lnTo>
                    <a:pt x="10531" y="6691"/>
                  </a:lnTo>
                  <a:lnTo>
                    <a:pt x="8416" y="8218"/>
                  </a:lnTo>
                  <a:lnTo>
                    <a:pt x="10531" y="4364"/>
                  </a:lnTo>
                  <a:lnTo>
                    <a:pt x="12272" y="1527"/>
                  </a:lnTo>
                  <a:lnTo>
                    <a:pt x="12811" y="255"/>
                  </a:lnTo>
                  <a:lnTo>
                    <a:pt x="1136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189381" y="465748"/>
              <a:ext cx="21546" cy="16362"/>
            </a:xfrm>
            <a:custGeom>
              <a:rect b="b" l="l" r="r" t="t"/>
              <a:pathLst>
                <a:path extrusionOk="0" h="21600" w="21600">
                  <a:moveTo>
                    <a:pt x="396" y="0"/>
                  </a:moveTo>
                  <a:lnTo>
                    <a:pt x="0" y="2160"/>
                  </a:lnTo>
                  <a:lnTo>
                    <a:pt x="1979" y="7448"/>
                  </a:lnTo>
                  <a:lnTo>
                    <a:pt x="6390" y="8938"/>
                  </a:lnTo>
                  <a:lnTo>
                    <a:pt x="7238" y="11545"/>
                  </a:lnTo>
                  <a:lnTo>
                    <a:pt x="11252" y="14152"/>
                  </a:lnTo>
                  <a:lnTo>
                    <a:pt x="12383" y="17280"/>
                  </a:lnTo>
                  <a:lnTo>
                    <a:pt x="19621" y="21600"/>
                  </a:lnTo>
                  <a:lnTo>
                    <a:pt x="21600" y="20557"/>
                  </a:lnTo>
                  <a:lnTo>
                    <a:pt x="19960" y="15343"/>
                  </a:lnTo>
                  <a:lnTo>
                    <a:pt x="15606" y="12066"/>
                  </a:lnTo>
                  <a:lnTo>
                    <a:pt x="13627" y="7895"/>
                  </a:lnTo>
                  <a:lnTo>
                    <a:pt x="11987" y="4767"/>
                  </a:lnTo>
                  <a:lnTo>
                    <a:pt x="7973" y="3650"/>
                  </a:lnTo>
                  <a:lnTo>
                    <a:pt x="5259" y="2160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69248" y="471393"/>
              <a:ext cx="11988" cy="5994"/>
            </a:xfrm>
            <a:custGeom>
              <a:rect b="b" l="l" r="r" t="t"/>
              <a:pathLst>
                <a:path extrusionOk="0" h="21600" w="21600">
                  <a:moveTo>
                    <a:pt x="2955" y="0"/>
                  </a:moveTo>
                  <a:lnTo>
                    <a:pt x="0" y="2649"/>
                  </a:lnTo>
                  <a:lnTo>
                    <a:pt x="7234" y="14264"/>
                  </a:lnTo>
                  <a:lnTo>
                    <a:pt x="17321" y="21600"/>
                  </a:lnTo>
                  <a:lnTo>
                    <a:pt x="21600" y="21600"/>
                  </a:lnTo>
                  <a:lnTo>
                    <a:pt x="20887" y="17117"/>
                  </a:lnTo>
                  <a:lnTo>
                    <a:pt x="13042" y="7132"/>
                  </a:lnTo>
                  <a:lnTo>
                    <a:pt x="295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469756" y="490811"/>
              <a:ext cx="10314" cy="6804"/>
            </a:xfrm>
            <a:custGeom>
              <a:rect b="b" l="l" r="r" t="t"/>
              <a:pathLst>
                <a:path extrusionOk="0" h="21600" w="21600">
                  <a:moveTo>
                    <a:pt x="3069" y="0"/>
                  </a:moveTo>
                  <a:lnTo>
                    <a:pt x="0" y="6248"/>
                  </a:lnTo>
                  <a:lnTo>
                    <a:pt x="2361" y="12674"/>
                  </a:lnTo>
                  <a:lnTo>
                    <a:pt x="14046" y="21600"/>
                  </a:lnTo>
                  <a:lnTo>
                    <a:pt x="17469" y="20529"/>
                  </a:lnTo>
                  <a:lnTo>
                    <a:pt x="21600" y="11425"/>
                  </a:lnTo>
                  <a:lnTo>
                    <a:pt x="13220" y="12674"/>
                  </a:lnTo>
                  <a:lnTo>
                    <a:pt x="6492" y="9104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1363265" y="500012"/>
              <a:ext cx="25056" cy="23922"/>
            </a:xfrm>
            <a:custGeom>
              <a:rect b="b" l="l" r="r" t="t"/>
              <a:pathLst>
                <a:path extrusionOk="0" h="21600" w="21600">
                  <a:moveTo>
                    <a:pt x="8270" y="0"/>
                  </a:moveTo>
                  <a:lnTo>
                    <a:pt x="6859" y="4279"/>
                  </a:lnTo>
                  <a:lnTo>
                    <a:pt x="5789" y="11921"/>
                  </a:lnTo>
                  <a:lnTo>
                    <a:pt x="2043" y="12277"/>
                  </a:lnTo>
                  <a:lnTo>
                    <a:pt x="0" y="16557"/>
                  </a:lnTo>
                  <a:lnTo>
                    <a:pt x="632" y="21600"/>
                  </a:lnTo>
                  <a:lnTo>
                    <a:pt x="4865" y="21600"/>
                  </a:lnTo>
                  <a:lnTo>
                    <a:pt x="6859" y="15894"/>
                  </a:lnTo>
                  <a:lnTo>
                    <a:pt x="12697" y="19460"/>
                  </a:lnTo>
                  <a:lnTo>
                    <a:pt x="16103" y="14060"/>
                  </a:lnTo>
                  <a:lnTo>
                    <a:pt x="21600" y="12634"/>
                  </a:lnTo>
                  <a:lnTo>
                    <a:pt x="20627" y="6521"/>
                  </a:lnTo>
                  <a:lnTo>
                    <a:pt x="18146" y="9017"/>
                  </a:lnTo>
                  <a:lnTo>
                    <a:pt x="15470" y="7540"/>
                  </a:lnTo>
                  <a:lnTo>
                    <a:pt x="12697" y="5757"/>
                  </a:lnTo>
                  <a:lnTo>
                    <a:pt x="827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789080" y="515592"/>
              <a:ext cx="4428" cy="9612"/>
            </a:xfrm>
            <a:custGeom>
              <a:rect b="b" l="l" r="r" t="t"/>
              <a:pathLst>
                <a:path extrusionOk="0" h="21600" w="21600">
                  <a:moveTo>
                    <a:pt x="17723" y="0"/>
                  </a:moveTo>
                  <a:lnTo>
                    <a:pt x="3877" y="5336"/>
                  </a:lnTo>
                  <a:lnTo>
                    <a:pt x="0" y="9911"/>
                  </a:lnTo>
                  <a:lnTo>
                    <a:pt x="3877" y="18805"/>
                  </a:lnTo>
                  <a:lnTo>
                    <a:pt x="13569" y="21600"/>
                  </a:lnTo>
                  <a:lnTo>
                    <a:pt x="21600" y="11562"/>
                  </a:lnTo>
                  <a:lnTo>
                    <a:pt x="1772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1317825" y="525188"/>
              <a:ext cx="54540" cy="56214"/>
            </a:xfrm>
            <a:custGeom>
              <a:rect b="b" l="l" r="r" t="t"/>
              <a:pathLst>
                <a:path extrusionOk="0" h="21600" w="21600">
                  <a:moveTo>
                    <a:pt x="20661" y="0"/>
                  </a:moveTo>
                  <a:lnTo>
                    <a:pt x="18805" y="434"/>
                  </a:lnTo>
                  <a:lnTo>
                    <a:pt x="18157" y="1822"/>
                  </a:lnTo>
                  <a:lnTo>
                    <a:pt x="18447" y="4272"/>
                  </a:lnTo>
                  <a:lnTo>
                    <a:pt x="17374" y="6896"/>
                  </a:lnTo>
                  <a:lnTo>
                    <a:pt x="16435" y="7677"/>
                  </a:lnTo>
                  <a:lnTo>
                    <a:pt x="13707" y="9781"/>
                  </a:lnTo>
                  <a:lnTo>
                    <a:pt x="12634" y="8870"/>
                  </a:lnTo>
                  <a:lnTo>
                    <a:pt x="10889" y="12557"/>
                  </a:lnTo>
                  <a:lnTo>
                    <a:pt x="8966" y="12080"/>
                  </a:lnTo>
                  <a:lnTo>
                    <a:pt x="5523" y="12687"/>
                  </a:lnTo>
                  <a:lnTo>
                    <a:pt x="4226" y="14075"/>
                  </a:lnTo>
                  <a:lnTo>
                    <a:pt x="2504" y="15137"/>
                  </a:lnTo>
                  <a:lnTo>
                    <a:pt x="1565" y="16373"/>
                  </a:lnTo>
                  <a:lnTo>
                    <a:pt x="0" y="17002"/>
                  </a:lnTo>
                  <a:lnTo>
                    <a:pt x="626" y="18390"/>
                  </a:lnTo>
                  <a:lnTo>
                    <a:pt x="1722" y="18954"/>
                  </a:lnTo>
                  <a:lnTo>
                    <a:pt x="1431" y="20841"/>
                  </a:lnTo>
                  <a:lnTo>
                    <a:pt x="2214" y="21600"/>
                  </a:lnTo>
                  <a:lnTo>
                    <a:pt x="3287" y="20689"/>
                  </a:lnTo>
                  <a:lnTo>
                    <a:pt x="4427" y="17284"/>
                  </a:lnTo>
                  <a:lnTo>
                    <a:pt x="2661" y="15896"/>
                  </a:lnTo>
                  <a:lnTo>
                    <a:pt x="4718" y="15766"/>
                  </a:lnTo>
                  <a:lnTo>
                    <a:pt x="6798" y="14855"/>
                  </a:lnTo>
                  <a:lnTo>
                    <a:pt x="9771" y="14378"/>
                  </a:lnTo>
                  <a:lnTo>
                    <a:pt x="9950" y="15896"/>
                  </a:lnTo>
                  <a:lnTo>
                    <a:pt x="11046" y="16655"/>
                  </a:lnTo>
                  <a:lnTo>
                    <a:pt x="13573" y="14378"/>
                  </a:lnTo>
                  <a:lnTo>
                    <a:pt x="16569" y="14227"/>
                  </a:lnTo>
                  <a:lnTo>
                    <a:pt x="18805" y="13316"/>
                  </a:lnTo>
                  <a:lnTo>
                    <a:pt x="19722" y="11928"/>
                  </a:lnTo>
                  <a:lnTo>
                    <a:pt x="19431" y="10865"/>
                  </a:lnTo>
                  <a:lnTo>
                    <a:pt x="20035" y="9195"/>
                  </a:lnTo>
                  <a:lnTo>
                    <a:pt x="20035" y="7048"/>
                  </a:lnTo>
                  <a:lnTo>
                    <a:pt x="21600" y="4880"/>
                  </a:lnTo>
                  <a:lnTo>
                    <a:pt x="21600" y="3080"/>
                  </a:lnTo>
                  <a:lnTo>
                    <a:pt x="2066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787105" y="525978"/>
              <a:ext cx="7128" cy="13230"/>
            </a:xfrm>
            <a:custGeom>
              <a:rect b="b" l="l" r="r" t="t"/>
              <a:pathLst>
                <a:path extrusionOk="0" h="21600" w="21600">
                  <a:moveTo>
                    <a:pt x="14400" y="0"/>
                  </a:moveTo>
                  <a:lnTo>
                    <a:pt x="7200" y="3231"/>
                  </a:lnTo>
                  <a:lnTo>
                    <a:pt x="0" y="2585"/>
                  </a:lnTo>
                  <a:lnTo>
                    <a:pt x="3429" y="7662"/>
                  </a:lnTo>
                  <a:lnTo>
                    <a:pt x="3429" y="19477"/>
                  </a:lnTo>
                  <a:lnTo>
                    <a:pt x="8400" y="21600"/>
                  </a:lnTo>
                  <a:lnTo>
                    <a:pt x="14400" y="18923"/>
                  </a:lnTo>
                  <a:lnTo>
                    <a:pt x="20400" y="19477"/>
                  </a:lnTo>
                  <a:lnTo>
                    <a:pt x="21600" y="7108"/>
                  </a:lnTo>
                  <a:lnTo>
                    <a:pt x="144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805789" y="543138"/>
              <a:ext cx="13608" cy="8748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6402" y="975"/>
                  </a:lnTo>
                  <a:lnTo>
                    <a:pt x="9500" y="2787"/>
                  </a:lnTo>
                  <a:lnTo>
                    <a:pt x="1434" y="975"/>
                  </a:lnTo>
                  <a:lnTo>
                    <a:pt x="0" y="7665"/>
                  </a:lnTo>
                  <a:lnTo>
                    <a:pt x="10128" y="14772"/>
                  </a:lnTo>
                  <a:lnTo>
                    <a:pt x="13265" y="16583"/>
                  </a:lnTo>
                  <a:lnTo>
                    <a:pt x="19001" y="21600"/>
                  </a:lnTo>
                  <a:lnTo>
                    <a:pt x="20435" y="14772"/>
                  </a:lnTo>
                  <a:lnTo>
                    <a:pt x="19001" y="1073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7"/>
            <p:cNvSpPr/>
            <p:nvPr/>
          </p:nvSpPr>
          <p:spPr>
            <a:xfrm>
              <a:off x="854503" y="556629"/>
              <a:ext cx="11988" cy="4482"/>
            </a:xfrm>
            <a:custGeom>
              <a:rect b="b" l="l" r="r" t="t"/>
              <a:pathLst>
                <a:path extrusionOk="0" h="21600" w="21600">
                  <a:moveTo>
                    <a:pt x="1426" y="0"/>
                  </a:moveTo>
                  <a:lnTo>
                    <a:pt x="0" y="12030"/>
                  </a:lnTo>
                  <a:lnTo>
                    <a:pt x="9272" y="17499"/>
                  </a:lnTo>
                  <a:lnTo>
                    <a:pt x="9272" y="21600"/>
                  </a:lnTo>
                  <a:lnTo>
                    <a:pt x="20683" y="19139"/>
                  </a:lnTo>
                  <a:lnTo>
                    <a:pt x="21600" y="12030"/>
                  </a:lnTo>
                  <a:lnTo>
                    <a:pt x="17117" y="13671"/>
                  </a:lnTo>
                  <a:lnTo>
                    <a:pt x="18034" y="9570"/>
                  </a:lnTo>
                  <a:lnTo>
                    <a:pt x="11513" y="7656"/>
                  </a:lnTo>
                  <a:lnTo>
                    <a:pt x="5604" y="9570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892774" y="557081"/>
              <a:ext cx="9990" cy="5994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2936" y="5502"/>
                  </a:lnTo>
                  <a:lnTo>
                    <a:pt x="5980" y="5502"/>
                  </a:lnTo>
                  <a:lnTo>
                    <a:pt x="5125" y="9985"/>
                  </a:lnTo>
                  <a:lnTo>
                    <a:pt x="4271" y="9985"/>
                  </a:lnTo>
                  <a:lnTo>
                    <a:pt x="0" y="9985"/>
                  </a:lnTo>
                  <a:lnTo>
                    <a:pt x="1586" y="18543"/>
                  </a:lnTo>
                  <a:lnTo>
                    <a:pt x="6712" y="21600"/>
                  </a:lnTo>
                  <a:lnTo>
                    <a:pt x="16475" y="12634"/>
                  </a:lnTo>
                  <a:lnTo>
                    <a:pt x="16475" y="11411"/>
                  </a:lnTo>
                  <a:lnTo>
                    <a:pt x="15376" y="855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7"/>
            <p:cNvSpPr/>
            <p:nvPr/>
          </p:nvSpPr>
          <p:spPr>
            <a:xfrm>
              <a:off x="1330525" y="563854"/>
              <a:ext cx="10854" cy="8694"/>
            </a:xfrm>
            <a:custGeom>
              <a:rect b="b" l="l" r="r" t="t"/>
              <a:pathLst>
                <a:path extrusionOk="0" h="21600" w="21600">
                  <a:moveTo>
                    <a:pt x="13613" y="0"/>
                  </a:moveTo>
                  <a:lnTo>
                    <a:pt x="10350" y="5891"/>
                  </a:lnTo>
                  <a:lnTo>
                    <a:pt x="4950" y="3927"/>
                  </a:lnTo>
                  <a:lnTo>
                    <a:pt x="0" y="11642"/>
                  </a:lnTo>
                  <a:lnTo>
                    <a:pt x="0" y="17953"/>
                  </a:lnTo>
                  <a:lnTo>
                    <a:pt x="5625" y="21600"/>
                  </a:lnTo>
                  <a:lnTo>
                    <a:pt x="7875" y="13886"/>
                  </a:lnTo>
                  <a:lnTo>
                    <a:pt x="12825" y="10800"/>
                  </a:lnTo>
                  <a:lnTo>
                    <a:pt x="15863" y="15709"/>
                  </a:lnTo>
                  <a:lnTo>
                    <a:pt x="21600" y="7995"/>
                  </a:lnTo>
                  <a:lnTo>
                    <a:pt x="19800" y="3086"/>
                  </a:lnTo>
                  <a:lnTo>
                    <a:pt x="1361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411051" y="600940"/>
              <a:ext cx="3618" cy="599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853"/>
                  </a:lnTo>
                  <a:lnTo>
                    <a:pt x="11812" y="9985"/>
                  </a:lnTo>
                  <a:lnTo>
                    <a:pt x="11812" y="18543"/>
                  </a:lnTo>
                  <a:lnTo>
                    <a:pt x="17212" y="21600"/>
                  </a:lnTo>
                  <a:lnTo>
                    <a:pt x="21600" y="85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405971" y="601731"/>
              <a:ext cx="5076" cy="2376"/>
            </a:xfrm>
            <a:custGeom>
              <a:rect b="b" l="l" r="r" t="t"/>
              <a:pathLst>
                <a:path extrusionOk="0" h="21600" w="21600">
                  <a:moveTo>
                    <a:pt x="8400" y="0"/>
                  </a:moveTo>
                  <a:lnTo>
                    <a:pt x="0" y="3086"/>
                  </a:lnTo>
                  <a:lnTo>
                    <a:pt x="1440" y="21600"/>
                  </a:lnTo>
                  <a:lnTo>
                    <a:pt x="21600" y="14400"/>
                  </a:lnTo>
                  <a:lnTo>
                    <a:pt x="21600" y="3086"/>
                  </a:lnTo>
                  <a:lnTo>
                    <a:pt x="84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1277182" y="609690"/>
              <a:ext cx="7938" cy="15606"/>
            </a:xfrm>
            <a:custGeom>
              <a:rect b="b" l="l" r="r" t="t"/>
              <a:pathLst>
                <a:path extrusionOk="0" h="21600" w="21600">
                  <a:moveTo>
                    <a:pt x="16238" y="0"/>
                  </a:moveTo>
                  <a:lnTo>
                    <a:pt x="6434" y="5009"/>
                  </a:lnTo>
                  <a:lnTo>
                    <a:pt x="0" y="11035"/>
                  </a:lnTo>
                  <a:lnTo>
                    <a:pt x="1072" y="16043"/>
                  </a:lnTo>
                  <a:lnTo>
                    <a:pt x="7353" y="21600"/>
                  </a:lnTo>
                  <a:lnTo>
                    <a:pt x="12868" y="16591"/>
                  </a:lnTo>
                  <a:lnTo>
                    <a:pt x="19302" y="5557"/>
                  </a:lnTo>
                  <a:lnTo>
                    <a:pt x="21600" y="1722"/>
                  </a:lnTo>
                  <a:lnTo>
                    <a:pt x="1623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408285" y="610085"/>
              <a:ext cx="3996" cy="7236"/>
            </a:xfrm>
            <a:custGeom>
              <a:rect b="b" l="l" r="r" t="t"/>
              <a:pathLst>
                <a:path extrusionOk="0" h="21600" w="21600">
                  <a:moveTo>
                    <a:pt x="6085" y="0"/>
                  </a:moveTo>
                  <a:lnTo>
                    <a:pt x="0" y="8438"/>
                  </a:lnTo>
                  <a:lnTo>
                    <a:pt x="10952" y="12994"/>
                  </a:lnTo>
                  <a:lnTo>
                    <a:pt x="14907" y="21600"/>
                  </a:lnTo>
                  <a:lnTo>
                    <a:pt x="21600" y="20419"/>
                  </a:lnTo>
                  <a:lnTo>
                    <a:pt x="21600" y="11812"/>
                  </a:lnTo>
                  <a:lnTo>
                    <a:pt x="12777" y="0"/>
                  </a:lnTo>
                  <a:lnTo>
                    <a:pt x="608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7"/>
            <p:cNvSpPr/>
            <p:nvPr/>
          </p:nvSpPr>
          <p:spPr>
            <a:xfrm>
              <a:off x="379553" y="619681"/>
              <a:ext cx="47466" cy="15498"/>
            </a:xfrm>
            <a:custGeom>
              <a:rect b="b" l="l" r="r" t="t"/>
              <a:pathLst>
                <a:path extrusionOk="0" h="21600" w="21600">
                  <a:moveTo>
                    <a:pt x="5419" y="0"/>
                  </a:moveTo>
                  <a:lnTo>
                    <a:pt x="4931" y="471"/>
                  </a:lnTo>
                  <a:lnTo>
                    <a:pt x="3442" y="1021"/>
                  </a:lnTo>
                  <a:lnTo>
                    <a:pt x="2363" y="2749"/>
                  </a:lnTo>
                  <a:lnTo>
                    <a:pt x="1644" y="3770"/>
                  </a:lnTo>
                  <a:lnTo>
                    <a:pt x="1130" y="6048"/>
                  </a:lnTo>
                  <a:lnTo>
                    <a:pt x="0" y="8326"/>
                  </a:lnTo>
                  <a:lnTo>
                    <a:pt x="899" y="8797"/>
                  </a:lnTo>
                  <a:lnTo>
                    <a:pt x="1798" y="8326"/>
                  </a:lnTo>
                  <a:lnTo>
                    <a:pt x="2209" y="6519"/>
                  </a:lnTo>
                  <a:lnTo>
                    <a:pt x="3108" y="6519"/>
                  </a:lnTo>
                  <a:lnTo>
                    <a:pt x="4366" y="3220"/>
                  </a:lnTo>
                  <a:lnTo>
                    <a:pt x="6344" y="3220"/>
                  </a:lnTo>
                  <a:lnTo>
                    <a:pt x="5650" y="5027"/>
                  </a:lnTo>
                  <a:lnTo>
                    <a:pt x="6344" y="6519"/>
                  </a:lnTo>
                  <a:lnTo>
                    <a:pt x="8887" y="7226"/>
                  </a:lnTo>
                  <a:lnTo>
                    <a:pt x="9631" y="8797"/>
                  </a:lnTo>
                  <a:lnTo>
                    <a:pt x="11429" y="10525"/>
                  </a:lnTo>
                  <a:lnTo>
                    <a:pt x="12508" y="10525"/>
                  </a:lnTo>
                  <a:lnTo>
                    <a:pt x="13073" y="13824"/>
                  </a:lnTo>
                  <a:lnTo>
                    <a:pt x="13587" y="16102"/>
                  </a:lnTo>
                  <a:lnTo>
                    <a:pt x="14897" y="16102"/>
                  </a:lnTo>
                  <a:lnTo>
                    <a:pt x="15795" y="17673"/>
                  </a:lnTo>
                  <a:lnTo>
                    <a:pt x="14511" y="21600"/>
                  </a:lnTo>
                  <a:lnTo>
                    <a:pt x="17234" y="21129"/>
                  </a:lnTo>
                  <a:lnTo>
                    <a:pt x="18698" y="21600"/>
                  </a:lnTo>
                  <a:lnTo>
                    <a:pt x="19956" y="21129"/>
                  </a:lnTo>
                  <a:lnTo>
                    <a:pt x="21420" y="20422"/>
                  </a:lnTo>
                  <a:lnTo>
                    <a:pt x="21600" y="18851"/>
                  </a:lnTo>
                  <a:lnTo>
                    <a:pt x="20162" y="16102"/>
                  </a:lnTo>
                  <a:lnTo>
                    <a:pt x="18518" y="16102"/>
                  </a:lnTo>
                  <a:lnTo>
                    <a:pt x="18698" y="13824"/>
                  </a:lnTo>
                  <a:lnTo>
                    <a:pt x="17619" y="12803"/>
                  </a:lnTo>
                  <a:lnTo>
                    <a:pt x="16874" y="12803"/>
                  </a:lnTo>
                  <a:lnTo>
                    <a:pt x="15641" y="10054"/>
                  </a:lnTo>
                  <a:lnTo>
                    <a:pt x="13998" y="6048"/>
                  </a:lnTo>
                  <a:lnTo>
                    <a:pt x="13253" y="4477"/>
                  </a:lnTo>
                  <a:lnTo>
                    <a:pt x="11429" y="5027"/>
                  </a:lnTo>
                  <a:lnTo>
                    <a:pt x="10530" y="2749"/>
                  </a:lnTo>
                  <a:lnTo>
                    <a:pt x="8732" y="471"/>
                  </a:lnTo>
                  <a:lnTo>
                    <a:pt x="7243" y="471"/>
                  </a:lnTo>
                  <a:lnTo>
                    <a:pt x="541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1226831" y="633962"/>
              <a:ext cx="10476" cy="8856"/>
            </a:xfrm>
            <a:custGeom>
              <a:rect b="b" l="l" r="r" t="t"/>
              <a:pathLst>
                <a:path extrusionOk="0" h="21600" w="21600">
                  <a:moveTo>
                    <a:pt x="14052" y="0"/>
                  </a:moveTo>
                  <a:lnTo>
                    <a:pt x="4065" y="3027"/>
                  </a:lnTo>
                  <a:lnTo>
                    <a:pt x="0" y="8805"/>
                  </a:lnTo>
                  <a:lnTo>
                    <a:pt x="0" y="17610"/>
                  </a:lnTo>
                  <a:lnTo>
                    <a:pt x="7432" y="21600"/>
                  </a:lnTo>
                  <a:lnTo>
                    <a:pt x="15677" y="16785"/>
                  </a:lnTo>
                  <a:lnTo>
                    <a:pt x="17419" y="9768"/>
                  </a:lnTo>
                  <a:lnTo>
                    <a:pt x="21600" y="4953"/>
                  </a:lnTo>
                  <a:lnTo>
                    <a:pt x="19742" y="0"/>
                  </a:lnTo>
                  <a:lnTo>
                    <a:pt x="1405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425897" y="634865"/>
              <a:ext cx="26622" cy="10746"/>
            </a:xfrm>
            <a:custGeom>
              <a:rect b="b" l="l" r="r" t="t"/>
              <a:pathLst>
                <a:path extrusionOk="0" h="21600" w="21600">
                  <a:moveTo>
                    <a:pt x="4439" y="0"/>
                  </a:moveTo>
                  <a:lnTo>
                    <a:pt x="3524" y="2274"/>
                  </a:lnTo>
                  <a:lnTo>
                    <a:pt x="5766" y="3979"/>
                  </a:lnTo>
                  <a:lnTo>
                    <a:pt x="5766" y="7958"/>
                  </a:lnTo>
                  <a:lnTo>
                    <a:pt x="7368" y="12051"/>
                  </a:lnTo>
                  <a:lnTo>
                    <a:pt x="6041" y="13528"/>
                  </a:lnTo>
                  <a:lnTo>
                    <a:pt x="3524" y="12733"/>
                  </a:lnTo>
                  <a:lnTo>
                    <a:pt x="275" y="12051"/>
                  </a:lnTo>
                  <a:lnTo>
                    <a:pt x="0" y="14324"/>
                  </a:lnTo>
                  <a:lnTo>
                    <a:pt x="1922" y="17507"/>
                  </a:lnTo>
                  <a:lnTo>
                    <a:pt x="3524" y="16029"/>
                  </a:lnTo>
                  <a:lnTo>
                    <a:pt x="5446" y="16825"/>
                  </a:lnTo>
                  <a:lnTo>
                    <a:pt x="7368" y="16029"/>
                  </a:lnTo>
                  <a:lnTo>
                    <a:pt x="9702" y="17507"/>
                  </a:lnTo>
                  <a:lnTo>
                    <a:pt x="9702" y="20008"/>
                  </a:lnTo>
                  <a:lnTo>
                    <a:pt x="10617" y="21600"/>
                  </a:lnTo>
                  <a:lnTo>
                    <a:pt x="12219" y="15006"/>
                  </a:lnTo>
                  <a:lnTo>
                    <a:pt x="13225" y="13528"/>
                  </a:lnTo>
                  <a:lnTo>
                    <a:pt x="13820" y="16029"/>
                  </a:lnTo>
                  <a:lnTo>
                    <a:pt x="15147" y="15006"/>
                  </a:lnTo>
                  <a:lnTo>
                    <a:pt x="15742" y="13528"/>
                  </a:lnTo>
                  <a:lnTo>
                    <a:pt x="17069" y="14324"/>
                  </a:lnTo>
                  <a:lnTo>
                    <a:pt x="18671" y="13528"/>
                  </a:lnTo>
                  <a:lnTo>
                    <a:pt x="20273" y="16029"/>
                  </a:lnTo>
                  <a:lnTo>
                    <a:pt x="21600" y="12051"/>
                  </a:lnTo>
                  <a:lnTo>
                    <a:pt x="19998" y="8754"/>
                  </a:lnTo>
                  <a:lnTo>
                    <a:pt x="18351" y="8754"/>
                  </a:lnTo>
                  <a:lnTo>
                    <a:pt x="18351" y="5457"/>
                  </a:lnTo>
                  <a:lnTo>
                    <a:pt x="16475" y="5457"/>
                  </a:lnTo>
                  <a:lnTo>
                    <a:pt x="15742" y="2274"/>
                  </a:lnTo>
                  <a:lnTo>
                    <a:pt x="14827" y="2956"/>
                  </a:lnTo>
                  <a:lnTo>
                    <a:pt x="12905" y="682"/>
                  </a:lnTo>
                  <a:lnTo>
                    <a:pt x="9976" y="682"/>
                  </a:lnTo>
                  <a:lnTo>
                    <a:pt x="9702" y="2274"/>
                  </a:lnTo>
                  <a:lnTo>
                    <a:pt x="6453" y="682"/>
                  </a:lnTo>
                  <a:lnTo>
                    <a:pt x="443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408680" y="641188"/>
              <a:ext cx="9612" cy="3996"/>
            </a:xfrm>
            <a:custGeom>
              <a:rect b="b" l="l" r="r" t="t"/>
              <a:pathLst>
                <a:path extrusionOk="0" h="21600" w="21600">
                  <a:moveTo>
                    <a:pt x="5336" y="0"/>
                  </a:moveTo>
                  <a:lnTo>
                    <a:pt x="889" y="2130"/>
                  </a:lnTo>
                  <a:lnTo>
                    <a:pt x="0" y="8823"/>
                  </a:lnTo>
                  <a:lnTo>
                    <a:pt x="5336" y="17037"/>
                  </a:lnTo>
                  <a:lnTo>
                    <a:pt x="11816" y="21600"/>
                  </a:lnTo>
                  <a:lnTo>
                    <a:pt x="14358" y="17037"/>
                  </a:lnTo>
                  <a:lnTo>
                    <a:pt x="21600" y="17037"/>
                  </a:lnTo>
                  <a:lnTo>
                    <a:pt x="19694" y="8823"/>
                  </a:lnTo>
                  <a:lnTo>
                    <a:pt x="14358" y="4259"/>
                  </a:lnTo>
                  <a:lnTo>
                    <a:pt x="8132" y="2130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7"/>
            <p:cNvSpPr/>
            <p:nvPr/>
          </p:nvSpPr>
          <p:spPr>
            <a:xfrm>
              <a:off x="457281" y="641188"/>
              <a:ext cx="7236" cy="2754"/>
            </a:xfrm>
            <a:custGeom>
              <a:rect b="b" l="l" r="r" t="t"/>
              <a:pathLst>
                <a:path extrusionOk="0" h="21600" w="21600">
                  <a:moveTo>
                    <a:pt x="1519" y="0"/>
                  </a:moveTo>
                  <a:lnTo>
                    <a:pt x="0" y="6171"/>
                  </a:lnTo>
                  <a:lnTo>
                    <a:pt x="1519" y="21600"/>
                  </a:lnTo>
                  <a:lnTo>
                    <a:pt x="8606" y="21600"/>
                  </a:lnTo>
                  <a:lnTo>
                    <a:pt x="17887" y="21600"/>
                  </a:lnTo>
                  <a:lnTo>
                    <a:pt x="21600" y="12784"/>
                  </a:lnTo>
                  <a:lnTo>
                    <a:pt x="19406" y="3086"/>
                  </a:lnTo>
                  <a:lnTo>
                    <a:pt x="11981" y="0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1275941" y="641583"/>
              <a:ext cx="19170" cy="26622"/>
            </a:xfrm>
            <a:custGeom>
              <a:rect b="b" l="l" r="r" t="t"/>
              <a:pathLst>
                <a:path extrusionOk="0" h="21600" w="21600">
                  <a:moveTo>
                    <a:pt x="4066" y="0"/>
                  </a:moveTo>
                  <a:lnTo>
                    <a:pt x="2668" y="3249"/>
                  </a:lnTo>
                  <a:lnTo>
                    <a:pt x="2224" y="9107"/>
                  </a:lnTo>
                  <a:lnTo>
                    <a:pt x="0" y="7780"/>
                  </a:lnTo>
                  <a:lnTo>
                    <a:pt x="381" y="11303"/>
                  </a:lnTo>
                  <a:lnTo>
                    <a:pt x="826" y="12951"/>
                  </a:lnTo>
                  <a:lnTo>
                    <a:pt x="3621" y="14873"/>
                  </a:lnTo>
                  <a:lnTo>
                    <a:pt x="4066" y="13546"/>
                  </a:lnTo>
                  <a:lnTo>
                    <a:pt x="5908" y="14553"/>
                  </a:lnTo>
                  <a:lnTo>
                    <a:pt x="4066" y="15559"/>
                  </a:lnTo>
                  <a:lnTo>
                    <a:pt x="4066" y="16749"/>
                  </a:lnTo>
                  <a:lnTo>
                    <a:pt x="6289" y="17802"/>
                  </a:lnTo>
                  <a:lnTo>
                    <a:pt x="10800" y="17161"/>
                  </a:lnTo>
                  <a:lnTo>
                    <a:pt x="13849" y="19403"/>
                  </a:lnTo>
                  <a:lnTo>
                    <a:pt x="15247" y="18076"/>
                  </a:lnTo>
                  <a:lnTo>
                    <a:pt x="17089" y="19998"/>
                  </a:lnTo>
                  <a:lnTo>
                    <a:pt x="20584" y="21600"/>
                  </a:lnTo>
                  <a:lnTo>
                    <a:pt x="21600" y="19998"/>
                  </a:lnTo>
                  <a:lnTo>
                    <a:pt x="19758" y="19083"/>
                  </a:lnTo>
                  <a:lnTo>
                    <a:pt x="20202" y="17161"/>
                  </a:lnTo>
                  <a:lnTo>
                    <a:pt x="13849" y="15147"/>
                  </a:lnTo>
                  <a:lnTo>
                    <a:pt x="11626" y="15559"/>
                  </a:lnTo>
                  <a:lnTo>
                    <a:pt x="9402" y="15147"/>
                  </a:lnTo>
                  <a:lnTo>
                    <a:pt x="8132" y="12310"/>
                  </a:lnTo>
                  <a:lnTo>
                    <a:pt x="8958" y="9381"/>
                  </a:lnTo>
                  <a:lnTo>
                    <a:pt x="11626" y="8100"/>
                  </a:lnTo>
                  <a:lnTo>
                    <a:pt x="13024" y="5171"/>
                  </a:lnTo>
                  <a:lnTo>
                    <a:pt x="11181" y="2242"/>
                  </a:lnTo>
                  <a:lnTo>
                    <a:pt x="12071" y="1007"/>
                  </a:lnTo>
                  <a:lnTo>
                    <a:pt x="11626" y="0"/>
                  </a:lnTo>
                  <a:lnTo>
                    <a:pt x="10355" y="1007"/>
                  </a:lnTo>
                  <a:lnTo>
                    <a:pt x="7115" y="0"/>
                  </a:lnTo>
                  <a:lnTo>
                    <a:pt x="406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1277916" y="664275"/>
              <a:ext cx="5238" cy="561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9755" y="12436"/>
                  </a:lnTo>
                  <a:lnTo>
                    <a:pt x="16490" y="21600"/>
                  </a:lnTo>
                  <a:lnTo>
                    <a:pt x="21600" y="6327"/>
                  </a:lnTo>
                  <a:lnTo>
                    <a:pt x="164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1295133" y="668226"/>
              <a:ext cx="6696" cy="1085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8713" y="6525"/>
                  </a:lnTo>
                  <a:lnTo>
                    <a:pt x="8713" y="10463"/>
                  </a:lnTo>
                  <a:lnTo>
                    <a:pt x="1089" y="9788"/>
                  </a:lnTo>
                  <a:lnTo>
                    <a:pt x="3630" y="14400"/>
                  </a:lnTo>
                  <a:lnTo>
                    <a:pt x="7624" y="15187"/>
                  </a:lnTo>
                  <a:lnTo>
                    <a:pt x="7624" y="21600"/>
                  </a:lnTo>
                  <a:lnTo>
                    <a:pt x="15247" y="19125"/>
                  </a:lnTo>
                  <a:lnTo>
                    <a:pt x="11254" y="13725"/>
                  </a:lnTo>
                  <a:lnTo>
                    <a:pt x="11254" y="11250"/>
                  </a:lnTo>
                  <a:lnTo>
                    <a:pt x="21600" y="13725"/>
                  </a:lnTo>
                  <a:lnTo>
                    <a:pt x="17607" y="3263"/>
                  </a:lnTo>
                  <a:lnTo>
                    <a:pt x="139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1284634" y="671105"/>
              <a:ext cx="5670" cy="637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3456" y="8028"/>
                  </a:lnTo>
                  <a:lnTo>
                    <a:pt x="1944" y="14719"/>
                  </a:lnTo>
                  <a:lnTo>
                    <a:pt x="3456" y="21600"/>
                  </a:lnTo>
                  <a:lnTo>
                    <a:pt x="13824" y="17395"/>
                  </a:lnTo>
                  <a:lnTo>
                    <a:pt x="21600" y="10513"/>
                  </a:lnTo>
                  <a:lnTo>
                    <a:pt x="21600" y="5543"/>
                  </a:lnTo>
                  <a:lnTo>
                    <a:pt x="11016" y="5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1264369" y="673476"/>
              <a:ext cx="10854" cy="13230"/>
            </a:xfrm>
            <a:custGeom>
              <a:rect b="b" l="l" r="r" t="t"/>
              <a:pathLst>
                <a:path extrusionOk="0" h="21600" w="21600">
                  <a:moveTo>
                    <a:pt x="19800" y="0"/>
                  </a:moveTo>
                  <a:lnTo>
                    <a:pt x="15863" y="7108"/>
                  </a:lnTo>
                  <a:lnTo>
                    <a:pt x="10350" y="12462"/>
                  </a:lnTo>
                  <a:lnTo>
                    <a:pt x="3937" y="16892"/>
                  </a:lnTo>
                  <a:lnTo>
                    <a:pt x="0" y="21600"/>
                  </a:lnTo>
                  <a:lnTo>
                    <a:pt x="11138" y="15138"/>
                  </a:lnTo>
                  <a:lnTo>
                    <a:pt x="15863" y="9785"/>
                  </a:lnTo>
                  <a:lnTo>
                    <a:pt x="21600" y="5908"/>
                  </a:lnTo>
                  <a:lnTo>
                    <a:pt x="198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1287117" y="674209"/>
              <a:ext cx="7128" cy="961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2171" y="9021"/>
                  </a:lnTo>
                  <a:lnTo>
                    <a:pt x="14400" y="2795"/>
                  </a:lnTo>
                  <a:lnTo>
                    <a:pt x="7200" y="3685"/>
                  </a:lnTo>
                  <a:lnTo>
                    <a:pt x="6171" y="9021"/>
                  </a:lnTo>
                  <a:lnTo>
                    <a:pt x="2400" y="12706"/>
                  </a:lnTo>
                  <a:lnTo>
                    <a:pt x="0" y="14612"/>
                  </a:lnTo>
                  <a:lnTo>
                    <a:pt x="8400" y="21600"/>
                  </a:lnTo>
                  <a:lnTo>
                    <a:pt x="12171" y="19186"/>
                  </a:lnTo>
                  <a:lnTo>
                    <a:pt x="15600" y="12706"/>
                  </a:lnTo>
                  <a:lnTo>
                    <a:pt x="20571" y="902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480481" y="675451"/>
              <a:ext cx="4698" cy="3996"/>
            </a:xfrm>
            <a:custGeom>
              <a:rect b="b" l="l" r="r" t="t"/>
              <a:pathLst>
                <a:path extrusionOk="0" h="21600" w="21600">
                  <a:moveTo>
                    <a:pt x="16655" y="0"/>
                  </a:moveTo>
                  <a:lnTo>
                    <a:pt x="5725" y="4259"/>
                  </a:lnTo>
                  <a:lnTo>
                    <a:pt x="5725" y="12777"/>
                  </a:lnTo>
                  <a:lnTo>
                    <a:pt x="0" y="19470"/>
                  </a:lnTo>
                  <a:lnTo>
                    <a:pt x="3383" y="21600"/>
                  </a:lnTo>
                  <a:lnTo>
                    <a:pt x="20039" y="19470"/>
                  </a:lnTo>
                  <a:lnTo>
                    <a:pt x="21600" y="2130"/>
                  </a:lnTo>
                  <a:lnTo>
                    <a:pt x="1665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1100106" y="680193"/>
              <a:ext cx="9072" cy="17226"/>
            </a:xfrm>
            <a:custGeom>
              <a:rect b="b" l="l" r="r" t="t"/>
              <a:pathLst>
                <a:path extrusionOk="0" h="21600" w="21600">
                  <a:moveTo>
                    <a:pt x="4696" y="0"/>
                  </a:moveTo>
                  <a:lnTo>
                    <a:pt x="0" y="9065"/>
                  </a:lnTo>
                  <a:lnTo>
                    <a:pt x="1744" y="17068"/>
                  </a:lnTo>
                  <a:lnTo>
                    <a:pt x="7379" y="21600"/>
                  </a:lnTo>
                  <a:lnTo>
                    <a:pt x="15965" y="20042"/>
                  </a:lnTo>
                  <a:lnTo>
                    <a:pt x="20795" y="18626"/>
                  </a:lnTo>
                  <a:lnTo>
                    <a:pt x="21600" y="13172"/>
                  </a:lnTo>
                  <a:lnTo>
                    <a:pt x="16904" y="7082"/>
                  </a:lnTo>
                  <a:lnTo>
                    <a:pt x="12209" y="318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1285142" y="680701"/>
              <a:ext cx="19926" cy="18360"/>
            </a:xfrm>
            <a:custGeom>
              <a:rect b="b" l="l" r="r" t="t"/>
              <a:pathLst>
                <a:path extrusionOk="0" h="21600" w="21600">
                  <a:moveTo>
                    <a:pt x="16338" y="0"/>
                  </a:moveTo>
                  <a:lnTo>
                    <a:pt x="16766" y="4121"/>
                  </a:lnTo>
                  <a:lnTo>
                    <a:pt x="13401" y="4121"/>
                  </a:lnTo>
                  <a:lnTo>
                    <a:pt x="12422" y="6447"/>
                  </a:lnTo>
                  <a:lnTo>
                    <a:pt x="9056" y="7909"/>
                  </a:lnTo>
                  <a:lnTo>
                    <a:pt x="7282" y="5583"/>
                  </a:lnTo>
                  <a:lnTo>
                    <a:pt x="4712" y="7510"/>
                  </a:lnTo>
                  <a:lnTo>
                    <a:pt x="1652" y="8839"/>
                  </a:lnTo>
                  <a:lnTo>
                    <a:pt x="0" y="13093"/>
                  </a:lnTo>
                  <a:lnTo>
                    <a:pt x="795" y="14555"/>
                  </a:lnTo>
                  <a:lnTo>
                    <a:pt x="4344" y="11764"/>
                  </a:lnTo>
                  <a:lnTo>
                    <a:pt x="6486" y="12162"/>
                  </a:lnTo>
                  <a:lnTo>
                    <a:pt x="7710" y="9836"/>
                  </a:lnTo>
                  <a:lnTo>
                    <a:pt x="10831" y="12162"/>
                  </a:lnTo>
                  <a:lnTo>
                    <a:pt x="9484" y="14954"/>
                  </a:lnTo>
                  <a:lnTo>
                    <a:pt x="10831" y="18809"/>
                  </a:lnTo>
                  <a:lnTo>
                    <a:pt x="16338" y="21600"/>
                  </a:lnTo>
                  <a:lnTo>
                    <a:pt x="17684" y="19207"/>
                  </a:lnTo>
                  <a:lnTo>
                    <a:pt x="15971" y="15419"/>
                  </a:lnTo>
                  <a:lnTo>
                    <a:pt x="18541" y="12628"/>
                  </a:lnTo>
                  <a:lnTo>
                    <a:pt x="20254" y="17745"/>
                  </a:lnTo>
                  <a:lnTo>
                    <a:pt x="21600" y="13093"/>
                  </a:lnTo>
                  <a:lnTo>
                    <a:pt x="21600" y="10302"/>
                  </a:lnTo>
                  <a:lnTo>
                    <a:pt x="21110" y="7045"/>
                  </a:lnTo>
                  <a:lnTo>
                    <a:pt x="20682" y="5118"/>
                  </a:lnTo>
                  <a:lnTo>
                    <a:pt x="20254" y="2393"/>
                  </a:lnTo>
                  <a:lnTo>
                    <a:pt x="1633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1228073" y="693063"/>
              <a:ext cx="45090" cy="48222"/>
            </a:xfrm>
            <a:custGeom>
              <a:rect b="b" l="l" r="r" t="t"/>
              <a:pathLst>
                <a:path extrusionOk="0" h="21600" w="21600">
                  <a:moveTo>
                    <a:pt x="16410" y="0"/>
                  </a:moveTo>
                  <a:lnTo>
                    <a:pt x="15274" y="1619"/>
                  </a:lnTo>
                  <a:lnTo>
                    <a:pt x="13733" y="2833"/>
                  </a:lnTo>
                  <a:lnTo>
                    <a:pt x="11814" y="3895"/>
                  </a:lnTo>
                  <a:lnTo>
                    <a:pt x="11111" y="4629"/>
                  </a:lnTo>
                  <a:lnTo>
                    <a:pt x="10138" y="5868"/>
                  </a:lnTo>
                  <a:lnTo>
                    <a:pt x="8597" y="7487"/>
                  </a:lnTo>
                  <a:lnTo>
                    <a:pt x="6083" y="7866"/>
                  </a:lnTo>
                  <a:lnTo>
                    <a:pt x="5136" y="8195"/>
                  </a:lnTo>
                  <a:lnTo>
                    <a:pt x="4785" y="9991"/>
                  </a:lnTo>
                  <a:lnTo>
                    <a:pt x="3055" y="10319"/>
                  </a:lnTo>
                  <a:lnTo>
                    <a:pt x="1568" y="9662"/>
                  </a:lnTo>
                  <a:lnTo>
                    <a:pt x="351" y="10876"/>
                  </a:lnTo>
                  <a:lnTo>
                    <a:pt x="0" y="12672"/>
                  </a:lnTo>
                  <a:lnTo>
                    <a:pt x="351" y="14442"/>
                  </a:lnTo>
                  <a:lnTo>
                    <a:pt x="1325" y="16061"/>
                  </a:lnTo>
                  <a:lnTo>
                    <a:pt x="2514" y="16567"/>
                  </a:lnTo>
                  <a:lnTo>
                    <a:pt x="2676" y="19248"/>
                  </a:lnTo>
                  <a:lnTo>
                    <a:pt x="4434" y="19475"/>
                  </a:lnTo>
                  <a:lnTo>
                    <a:pt x="5920" y="19475"/>
                  </a:lnTo>
                  <a:lnTo>
                    <a:pt x="6677" y="20361"/>
                  </a:lnTo>
                  <a:lnTo>
                    <a:pt x="9191" y="19652"/>
                  </a:lnTo>
                  <a:lnTo>
                    <a:pt x="10138" y="20158"/>
                  </a:lnTo>
                  <a:lnTo>
                    <a:pt x="11652" y="20361"/>
                  </a:lnTo>
                  <a:lnTo>
                    <a:pt x="12409" y="21600"/>
                  </a:lnTo>
                  <a:lnTo>
                    <a:pt x="14923" y="20715"/>
                  </a:lnTo>
                  <a:lnTo>
                    <a:pt x="15112" y="21423"/>
                  </a:lnTo>
                  <a:lnTo>
                    <a:pt x="16058" y="18363"/>
                  </a:lnTo>
                  <a:lnTo>
                    <a:pt x="16058" y="16415"/>
                  </a:lnTo>
                  <a:lnTo>
                    <a:pt x="17977" y="15176"/>
                  </a:lnTo>
                  <a:lnTo>
                    <a:pt x="17977" y="13405"/>
                  </a:lnTo>
                  <a:lnTo>
                    <a:pt x="18734" y="11938"/>
                  </a:lnTo>
                  <a:lnTo>
                    <a:pt x="21194" y="11761"/>
                  </a:lnTo>
                  <a:lnTo>
                    <a:pt x="18734" y="9991"/>
                  </a:lnTo>
                  <a:lnTo>
                    <a:pt x="19113" y="9105"/>
                  </a:lnTo>
                  <a:lnTo>
                    <a:pt x="17545" y="7310"/>
                  </a:lnTo>
                  <a:lnTo>
                    <a:pt x="18734" y="5514"/>
                  </a:lnTo>
                  <a:lnTo>
                    <a:pt x="20221" y="4806"/>
                  </a:lnTo>
                  <a:lnTo>
                    <a:pt x="20059" y="3895"/>
                  </a:lnTo>
                  <a:lnTo>
                    <a:pt x="21357" y="3743"/>
                  </a:lnTo>
                  <a:lnTo>
                    <a:pt x="21600" y="3010"/>
                  </a:lnTo>
                  <a:lnTo>
                    <a:pt x="19708" y="2504"/>
                  </a:lnTo>
                  <a:lnTo>
                    <a:pt x="18329" y="1770"/>
                  </a:lnTo>
                  <a:lnTo>
                    <a:pt x="18329" y="1062"/>
                  </a:lnTo>
                  <a:lnTo>
                    <a:pt x="17193" y="0"/>
                  </a:lnTo>
                  <a:lnTo>
                    <a:pt x="1641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1168634" y="699385"/>
              <a:ext cx="47142" cy="4951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034"/>
                  </a:lnTo>
                  <a:lnTo>
                    <a:pt x="2225" y="3153"/>
                  </a:lnTo>
                  <a:lnTo>
                    <a:pt x="3647" y="4187"/>
                  </a:lnTo>
                  <a:lnTo>
                    <a:pt x="4734" y="5763"/>
                  </a:lnTo>
                  <a:lnTo>
                    <a:pt x="6571" y="6970"/>
                  </a:lnTo>
                  <a:lnTo>
                    <a:pt x="7321" y="8546"/>
                  </a:lnTo>
                  <a:lnTo>
                    <a:pt x="7890" y="10123"/>
                  </a:lnTo>
                  <a:lnTo>
                    <a:pt x="9701" y="11650"/>
                  </a:lnTo>
                  <a:lnTo>
                    <a:pt x="11149" y="14260"/>
                  </a:lnTo>
                  <a:lnTo>
                    <a:pt x="12287" y="15664"/>
                  </a:lnTo>
                  <a:lnTo>
                    <a:pt x="13710" y="17241"/>
                  </a:lnTo>
                  <a:lnTo>
                    <a:pt x="14616" y="18447"/>
                  </a:lnTo>
                  <a:lnTo>
                    <a:pt x="17202" y="20024"/>
                  </a:lnTo>
                  <a:lnTo>
                    <a:pt x="18858" y="21600"/>
                  </a:lnTo>
                  <a:lnTo>
                    <a:pt x="21031" y="21600"/>
                  </a:lnTo>
                  <a:lnTo>
                    <a:pt x="21031" y="18595"/>
                  </a:lnTo>
                  <a:lnTo>
                    <a:pt x="21600" y="16206"/>
                  </a:lnTo>
                  <a:lnTo>
                    <a:pt x="20669" y="14950"/>
                  </a:lnTo>
                  <a:lnTo>
                    <a:pt x="19194" y="14802"/>
                  </a:lnTo>
                  <a:lnTo>
                    <a:pt x="18444" y="13768"/>
                  </a:lnTo>
                  <a:lnTo>
                    <a:pt x="18108" y="12512"/>
                  </a:lnTo>
                  <a:lnTo>
                    <a:pt x="17358" y="12339"/>
                  </a:lnTo>
                  <a:lnTo>
                    <a:pt x="16271" y="11871"/>
                  </a:lnTo>
                  <a:lnTo>
                    <a:pt x="17021" y="10295"/>
                  </a:lnTo>
                  <a:lnTo>
                    <a:pt x="15547" y="9408"/>
                  </a:lnTo>
                  <a:lnTo>
                    <a:pt x="14460" y="7832"/>
                  </a:lnTo>
                  <a:lnTo>
                    <a:pt x="12624" y="6428"/>
                  </a:lnTo>
                  <a:lnTo>
                    <a:pt x="10632" y="6428"/>
                  </a:lnTo>
                  <a:lnTo>
                    <a:pt x="8795" y="4359"/>
                  </a:lnTo>
                  <a:lnTo>
                    <a:pt x="7709" y="3645"/>
                  </a:lnTo>
                  <a:lnTo>
                    <a:pt x="6053" y="2291"/>
                  </a:lnTo>
                  <a:lnTo>
                    <a:pt x="4398" y="542"/>
                  </a:lnTo>
                  <a:lnTo>
                    <a:pt x="13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1309075" y="713723"/>
              <a:ext cx="5454" cy="13608"/>
            </a:xfrm>
            <a:custGeom>
              <a:rect b="b" l="l" r="r" t="t"/>
              <a:pathLst>
                <a:path extrusionOk="0" h="21600" w="21600">
                  <a:moveTo>
                    <a:pt x="9353" y="0"/>
                  </a:moveTo>
                  <a:lnTo>
                    <a:pt x="2895" y="2599"/>
                  </a:lnTo>
                  <a:lnTo>
                    <a:pt x="0" y="8335"/>
                  </a:lnTo>
                  <a:lnTo>
                    <a:pt x="4454" y="17208"/>
                  </a:lnTo>
                  <a:lnTo>
                    <a:pt x="12247" y="21600"/>
                  </a:lnTo>
                  <a:lnTo>
                    <a:pt x="17146" y="20435"/>
                  </a:lnTo>
                  <a:lnTo>
                    <a:pt x="9353" y="17208"/>
                  </a:lnTo>
                  <a:lnTo>
                    <a:pt x="12247" y="12637"/>
                  </a:lnTo>
                  <a:lnTo>
                    <a:pt x="20041" y="13265"/>
                  </a:lnTo>
                  <a:lnTo>
                    <a:pt x="21600" y="7708"/>
                  </a:lnTo>
                  <a:lnTo>
                    <a:pt x="20041" y="4571"/>
                  </a:lnTo>
                  <a:lnTo>
                    <a:pt x="9353" y="3764"/>
                  </a:lnTo>
                  <a:lnTo>
                    <a:pt x="935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1271199" y="716093"/>
              <a:ext cx="28296" cy="31914"/>
            </a:xfrm>
            <a:custGeom>
              <a:rect b="b" l="l" r="r" t="t"/>
              <a:pathLst>
                <a:path extrusionOk="0" h="21600" w="21600">
                  <a:moveTo>
                    <a:pt x="20953" y="0"/>
                  </a:moveTo>
                  <a:lnTo>
                    <a:pt x="17590" y="2179"/>
                  </a:lnTo>
                  <a:lnTo>
                    <a:pt x="13969" y="2179"/>
                  </a:lnTo>
                  <a:lnTo>
                    <a:pt x="9701" y="1950"/>
                  </a:lnTo>
                  <a:lnTo>
                    <a:pt x="6941" y="1109"/>
                  </a:lnTo>
                  <a:lnTo>
                    <a:pt x="4182" y="3288"/>
                  </a:lnTo>
                  <a:lnTo>
                    <a:pt x="3622" y="4396"/>
                  </a:lnTo>
                  <a:lnTo>
                    <a:pt x="1811" y="8946"/>
                  </a:lnTo>
                  <a:lnTo>
                    <a:pt x="1509" y="11125"/>
                  </a:lnTo>
                  <a:lnTo>
                    <a:pt x="0" y="12998"/>
                  </a:lnTo>
                  <a:lnTo>
                    <a:pt x="1121" y="15177"/>
                  </a:lnTo>
                  <a:lnTo>
                    <a:pt x="2371" y="15177"/>
                  </a:lnTo>
                  <a:lnTo>
                    <a:pt x="3061" y="18159"/>
                  </a:lnTo>
                  <a:lnTo>
                    <a:pt x="2069" y="20835"/>
                  </a:lnTo>
                  <a:lnTo>
                    <a:pt x="3320" y="21600"/>
                  </a:lnTo>
                  <a:lnTo>
                    <a:pt x="5432" y="21103"/>
                  </a:lnTo>
                  <a:lnTo>
                    <a:pt x="5432" y="17051"/>
                  </a:lnTo>
                  <a:lnTo>
                    <a:pt x="5131" y="13495"/>
                  </a:lnTo>
                  <a:lnTo>
                    <a:pt x="7243" y="12731"/>
                  </a:lnTo>
                  <a:lnTo>
                    <a:pt x="6941" y="15445"/>
                  </a:lnTo>
                  <a:lnTo>
                    <a:pt x="9399" y="17318"/>
                  </a:lnTo>
                  <a:lnTo>
                    <a:pt x="9140" y="18389"/>
                  </a:lnTo>
                  <a:lnTo>
                    <a:pt x="10002" y="19230"/>
                  </a:lnTo>
                  <a:lnTo>
                    <a:pt x="13020" y="18159"/>
                  </a:lnTo>
                  <a:lnTo>
                    <a:pt x="11511" y="20606"/>
                  </a:lnTo>
                  <a:lnTo>
                    <a:pt x="12762" y="21371"/>
                  </a:lnTo>
                  <a:lnTo>
                    <a:pt x="14572" y="20606"/>
                  </a:lnTo>
                  <a:lnTo>
                    <a:pt x="14572" y="18656"/>
                  </a:lnTo>
                  <a:lnTo>
                    <a:pt x="11813" y="15177"/>
                  </a:lnTo>
                  <a:lnTo>
                    <a:pt x="12460" y="14336"/>
                  </a:lnTo>
                  <a:lnTo>
                    <a:pt x="9140" y="10552"/>
                  </a:lnTo>
                  <a:lnTo>
                    <a:pt x="12158" y="9213"/>
                  </a:lnTo>
                  <a:lnTo>
                    <a:pt x="13710" y="7608"/>
                  </a:lnTo>
                  <a:lnTo>
                    <a:pt x="14831" y="8105"/>
                  </a:lnTo>
                  <a:lnTo>
                    <a:pt x="15219" y="6767"/>
                  </a:lnTo>
                  <a:lnTo>
                    <a:pt x="9140" y="7608"/>
                  </a:lnTo>
                  <a:lnTo>
                    <a:pt x="7243" y="8946"/>
                  </a:lnTo>
                  <a:lnTo>
                    <a:pt x="4182" y="6499"/>
                  </a:lnTo>
                  <a:lnTo>
                    <a:pt x="4872" y="4052"/>
                  </a:lnTo>
                  <a:lnTo>
                    <a:pt x="7631" y="3785"/>
                  </a:lnTo>
                  <a:lnTo>
                    <a:pt x="13322" y="3555"/>
                  </a:lnTo>
                  <a:lnTo>
                    <a:pt x="16383" y="4052"/>
                  </a:lnTo>
                  <a:lnTo>
                    <a:pt x="18841" y="3555"/>
                  </a:lnTo>
                  <a:lnTo>
                    <a:pt x="21600" y="612"/>
                  </a:lnTo>
                  <a:lnTo>
                    <a:pt x="2095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7"/>
            <p:cNvSpPr/>
            <p:nvPr/>
          </p:nvSpPr>
          <p:spPr>
            <a:xfrm>
              <a:off x="1322510" y="724956"/>
              <a:ext cx="88938" cy="44982"/>
            </a:xfrm>
            <a:custGeom>
              <a:rect b="b" l="l" r="r" t="t"/>
              <a:pathLst>
                <a:path extrusionOk="0" h="21600" w="21600">
                  <a:moveTo>
                    <a:pt x="1946" y="0"/>
                  </a:moveTo>
                  <a:lnTo>
                    <a:pt x="1453" y="542"/>
                  </a:lnTo>
                  <a:lnTo>
                    <a:pt x="0" y="1138"/>
                  </a:lnTo>
                  <a:lnTo>
                    <a:pt x="493" y="2087"/>
                  </a:lnTo>
                  <a:lnTo>
                    <a:pt x="1453" y="2683"/>
                  </a:lnTo>
                  <a:lnTo>
                    <a:pt x="1850" y="3821"/>
                  </a:lnTo>
                  <a:lnTo>
                    <a:pt x="3399" y="3821"/>
                  </a:lnTo>
                  <a:lnTo>
                    <a:pt x="3509" y="4363"/>
                  </a:lnTo>
                  <a:lnTo>
                    <a:pt x="2727" y="4363"/>
                  </a:lnTo>
                  <a:lnTo>
                    <a:pt x="1576" y="5149"/>
                  </a:lnTo>
                  <a:lnTo>
                    <a:pt x="2426" y="6098"/>
                  </a:lnTo>
                  <a:lnTo>
                    <a:pt x="2426" y="7046"/>
                  </a:lnTo>
                  <a:lnTo>
                    <a:pt x="2631" y="7832"/>
                  </a:lnTo>
                  <a:lnTo>
                    <a:pt x="3029" y="7643"/>
                  </a:lnTo>
                  <a:lnTo>
                    <a:pt x="3399" y="6504"/>
                  </a:lnTo>
                  <a:lnTo>
                    <a:pt x="4961" y="8618"/>
                  </a:lnTo>
                  <a:lnTo>
                    <a:pt x="5811" y="8618"/>
                  </a:lnTo>
                  <a:lnTo>
                    <a:pt x="7867" y="10515"/>
                  </a:lnTo>
                  <a:lnTo>
                    <a:pt x="8443" y="12250"/>
                  </a:lnTo>
                  <a:lnTo>
                    <a:pt x="8635" y="14526"/>
                  </a:lnTo>
                  <a:lnTo>
                    <a:pt x="8059" y="15123"/>
                  </a:lnTo>
                  <a:lnTo>
                    <a:pt x="7565" y="16803"/>
                  </a:lnTo>
                  <a:lnTo>
                    <a:pt x="8936" y="16803"/>
                  </a:lnTo>
                  <a:lnTo>
                    <a:pt x="9196" y="16098"/>
                  </a:lnTo>
                  <a:lnTo>
                    <a:pt x="10293" y="16613"/>
                  </a:lnTo>
                  <a:lnTo>
                    <a:pt x="11143" y="18375"/>
                  </a:lnTo>
                  <a:lnTo>
                    <a:pt x="12321" y="18375"/>
                  </a:lnTo>
                  <a:lnTo>
                    <a:pt x="12897" y="18727"/>
                  </a:lnTo>
                  <a:lnTo>
                    <a:pt x="13774" y="17995"/>
                  </a:lnTo>
                  <a:lnTo>
                    <a:pt x="13555" y="16451"/>
                  </a:lnTo>
                  <a:lnTo>
                    <a:pt x="14254" y="15665"/>
                  </a:lnTo>
                  <a:lnTo>
                    <a:pt x="15131" y="15123"/>
                  </a:lnTo>
                  <a:lnTo>
                    <a:pt x="16460" y="16098"/>
                  </a:lnTo>
                  <a:lnTo>
                    <a:pt x="17063" y="17995"/>
                  </a:lnTo>
                  <a:lnTo>
                    <a:pt x="17639" y="19134"/>
                  </a:lnTo>
                  <a:lnTo>
                    <a:pt x="18516" y="20462"/>
                  </a:lnTo>
                  <a:lnTo>
                    <a:pt x="19585" y="20868"/>
                  </a:lnTo>
                  <a:lnTo>
                    <a:pt x="20462" y="21058"/>
                  </a:lnTo>
                  <a:lnTo>
                    <a:pt x="20723" y="21600"/>
                  </a:lnTo>
                  <a:lnTo>
                    <a:pt x="21422" y="21410"/>
                  </a:lnTo>
                  <a:lnTo>
                    <a:pt x="21600" y="20868"/>
                  </a:lnTo>
                  <a:lnTo>
                    <a:pt x="20462" y="19920"/>
                  </a:lnTo>
                  <a:lnTo>
                    <a:pt x="20723" y="19486"/>
                  </a:lnTo>
                  <a:lnTo>
                    <a:pt x="19969" y="19134"/>
                  </a:lnTo>
                  <a:lnTo>
                    <a:pt x="19969" y="18185"/>
                  </a:lnTo>
                  <a:lnTo>
                    <a:pt x="19366" y="18375"/>
                  </a:lnTo>
                  <a:lnTo>
                    <a:pt x="18708" y="16098"/>
                  </a:lnTo>
                  <a:lnTo>
                    <a:pt x="17735" y="14716"/>
                  </a:lnTo>
                  <a:lnTo>
                    <a:pt x="17557" y="13226"/>
                  </a:lnTo>
                  <a:lnTo>
                    <a:pt x="18516" y="12982"/>
                  </a:lnTo>
                  <a:lnTo>
                    <a:pt x="18215" y="11843"/>
                  </a:lnTo>
                  <a:lnTo>
                    <a:pt x="16460" y="10705"/>
                  </a:lnTo>
                  <a:lnTo>
                    <a:pt x="16282" y="9377"/>
                  </a:lnTo>
                  <a:lnTo>
                    <a:pt x="15707" y="8429"/>
                  </a:lnTo>
                  <a:lnTo>
                    <a:pt x="14925" y="7236"/>
                  </a:lnTo>
                  <a:lnTo>
                    <a:pt x="12979" y="6098"/>
                  </a:lnTo>
                  <a:lnTo>
                    <a:pt x="11143" y="4607"/>
                  </a:lnTo>
                  <a:lnTo>
                    <a:pt x="9991" y="4174"/>
                  </a:lnTo>
                  <a:lnTo>
                    <a:pt x="9196" y="3415"/>
                  </a:lnTo>
                  <a:lnTo>
                    <a:pt x="8360" y="2683"/>
                  </a:lnTo>
                  <a:lnTo>
                    <a:pt x="7387" y="2683"/>
                  </a:lnTo>
                  <a:lnTo>
                    <a:pt x="6113" y="4011"/>
                  </a:lnTo>
                  <a:lnTo>
                    <a:pt x="5236" y="6288"/>
                  </a:lnTo>
                  <a:lnTo>
                    <a:pt x="4180" y="4960"/>
                  </a:lnTo>
                  <a:lnTo>
                    <a:pt x="3879" y="1491"/>
                  </a:lnTo>
                  <a:lnTo>
                    <a:pt x="3701" y="786"/>
                  </a:lnTo>
                  <a:lnTo>
                    <a:pt x="194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1410738" y="734044"/>
              <a:ext cx="10746" cy="9990"/>
            </a:xfrm>
            <a:custGeom>
              <a:rect b="b" l="l" r="r" t="t"/>
              <a:pathLst>
                <a:path extrusionOk="0" h="21600" w="21600">
                  <a:moveTo>
                    <a:pt x="2274" y="0"/>
                  </a:moveTo>
                  <a:lnTo>
                    <a:pt x="0" y="2685"/>
                  </a:lnTo>
                  <a:lnTo>
                    <a:pt x="6253" y="5369"/>
                  </a:lnTo>
                  <a:lnTo>
                    <a:pt x="11027" y="9641"/>
                  </a:lnTo>
                  <a:lnTo>
                    <a:pt x="15120" y="12081"/>
                  </a:lnTo>
                  <a:lnTo>
                    <a:pt x="17621" y="15620"/>
                  </a:lnTo>
                  <a:lnTo>
                    <a:pt x="19099" y="21600"/>
                  </a:lnTo>
                  <a:lnTo>
                    <a:pt x="21600" y="19159"/>
                  </a:lnTo>
                  <a:lnTo>
                    <a:pt x="20804" y="14034"/>
                  </a:lnTo>
                  <a:lnTo>
                    <a:pt x="17621" y="11349"/>
                  </a:lnTo>
                  <a:lnTo>
                    <a:pt x="13528" y="6956"/>
                  </a:lnTo>
                  <a:lnTo>
                    <a:pt x="10345" y="5369"/>
                  </a:lnTo>
                  <a:lnTo>
                    <a:pt x="7048" y="2685"/>
                  </a:lnTo>
                  <a:lnTo>
                    <a:pt x="227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1311051" y="735286"/>
              <a:ext cx="13122" cy="4752"/>
            </a:xfrm>
            <a:custGeom>
              <a:rect b="b" l="l" r="r" t="t"/>
              <a:pathLst>
                <a:path extrusionOk="0" h="21600" w="21600">
                  <a:moveTo>
                    <a:pt x="10521" y="0"/>
                  </a:moveTo>
                  <a:lnTo>
                    <a:pt x="1862" y="1800"/>
                  </a:lnTo>
                  <a:lnTo>
                    <a:pt x="0" y="12600"/>
                  </a:lnTo>
                  <a:lnTo>
                    <a:pt x="5121" y="12600"/>
                  </a:lnTo>
                  <a:lnTo>
                    <a:pt x="9031" y="12600"/>
                  </a:lnTo>
                  <a:lnTo>
                    <a:pt x="14990" y="12600"/>
                  </a:lnTo>
                  <a:lnTo>
                    <a:pt x="21600" y="21600"/>
                  </a:lnTo>
                  <a:lnTo>
                    <a:pt x="18900" y="7457"/>
                  </a:lnTo>
                  <a:lnTo>
                    <a:pt x="10521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1302584" y="736923"/>
              <a:ext cx="5670" cy="2700"/>
            </a:xfrm>
            <a:custGeom>
              <a:rect b="b" l="l" r="r" t="t"/>
              <a:pathLst>
                <a:path extrusionOk="0" h="21600" w="21600">
                  <a:moveTo>
                    <a:pt x="17280" y="0"/>
                  </a:moveTo>
                  <a:lnTo>
                    <a:pt x="0" y="2700"/>
                  </a:lnTo>
                  <a:lnTo>
                    <a:pt x="3456" y="15750"/>
                  </a:lnTo>
                  <a:lnTo>
                    <a:pt x="15336" y="21600"/>
                  </a:lnTo>
                  <a:lnTo>
                    <a:pt x="21600" y="12600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1400295" y="741269"/>
              <a:ext cx="17550" cy="9612"/>
            </a:xfrm>
            <a:custGeom>
              <a:rect b="b" l="l" r="r" t="t"/>
              <a:pathLst>
                <a:path extrusionOk="0" h="21600" w="21600">
                  <a:moveTo>
                    <a:pt x="17780" y="0"/>
                  </a:moveTo>
                  <a:lnTo>
                    <a:pt x="18266" y="6226"/>
                  </a:lnTo>
                  <a:lnTo>
                    <a:pt x="15349" y="9784"/>
                  </a:lnTo>
                  <a:lnTo>
                    <a:pt x="13752" y="12579"/>
                  </a:lnTo>
                  <a:lnTo>
                    <a:pt x="10418" y="13468"/>
                  </a:lnTo>
                  <a:lnTo>
                    <a:pt x="9793" y="8132"/>
                  </a:lnTo>
                  <a:lnTo>
                    <a:pt x="9307" y="9021"/>
                  </a:lnTo>
                  <a:lnTo>
                    <a:pt x="8404" y="13468"/>
                  </a:lnTo>
                  <a:lnTo>
                    <a:pt x="5487" y="14358"/>
                  </a:lnTo>
                  <a:lnTo>
                    <a:pt x="625" y="12579"/>
                  </a:lnTo>
                  <a:lnTo>
                    <a:pt x="0" y="16264"/>
                  </a:lnTo>
                  <a:lnTo>
                    <a:pt x="3542" y="18805"/>
                  </a:lnTo>
                  <a:lnTo>
                    <a:pt x="7987" y="21600"/>
                  </a:lnTo>
                  <a:lnTo>
                    <a:pt x="10418" y="21600"/>
                  </a:lnTo>
                  <a:lnTo>
                    <a:pt x="13335" y="18805"/>
                  </a:lnTo>
                  <a:lnTo>
                    <a:pt x="16252" y="17153"/>
                  </a:lnTo>
                  <a:lnTo>
                    <a:pt x="17155" y="14358"/>
                  </a:lnTo>
                  <a:lnTo>
                    <a:pt x="20211" y="13468"/>
                  </a:lnTo>
                  <a:lnTo>
                    <a:pt x="21600" y="7242"/>
                  </a:lnTo>
                  <a:lnTo>
                    <a:pt x="21600" y="1652"/>
                  </a:lnTo>
                  <a:lnTo>
                    <a:pt x="20697" y="0"/>
                  </a:lnTo>
                  <a:lnTo>
                    <a:pt x="1778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1427446" y="745277"/>
              <a:ext cx="6696" cy="7938"/>
            </a:xfrm>
            <a:custGeom>
              <a:rect b="b" l="l" r="r" t="t"/>
              <a:pathLst>
                <a:path extrusionOk="0" h="21600" w="21600">
                  <a:moveTo>
                    <a:pt x="2360" y="0"/>
                  </a:moveTo>
                  <a:lnTo>
                    <a:pt x="0" y="919"/>
                  </a:lnTo>
                  <a:lnTo>
                    <a:pt x="3993" y="9804"/>
                  </a:lnTo>
                  <a:lnTo>
                    <a:pt x="10346" y="17157"/>
                  </a:lnTo>
                  <a:lnTo>
                    <a:pt x="15247" y="21600"/>
                  </a:lnTo>
                  <a:lnTo>
                    <a:pt x="19240" y="20528"/>
                  </a:lnTo>
                  <a:lnTo>
                    <a:pt x="21600" y="17157"/>
                  </a:lnTo>
                  <a:lnTo>
                    <a:pt x="15247" y="14094"/>
                  </a:lnTo>
                  <a:lnTo>
                    <a:pt x="7624" y="6434"/>
                  </a:lnTo>
                  <a:lnTo>
                    <a:pt x="3993" y="3370"/>
                  </a:lnTo>
                  <a:lnTo>
                    <a:pt x="236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1338089" y="746857"/>
              <a:ext cx="2862" cy="6372"/>
            </a:xfrm>
            <a:custGeom>
              <a:rect b="b" l="l" r="r" t="t"/>
              <a:pathLst>
                <a:path extrusionOk="0" h="21600" w="21600">
                  <a:moveTo>
                    <a:pt x="15247" y="0"/>
                  </a:moveTo>
                  <a:lnTo>
                    <a:pt x="6776" y="5543"/>
                  </a:lnTo>
                  <a:lnTo>
                    <a:pt x="0" y="10704"/>
                  </a:lnTo>
                  <a:lnTo>
                    <a:pt x="6776" y="21600"/>
                  </a:lnTo>
                  <a:lnTo>
                    <a:pt x="21600" y="12234"/>
                  </a:lnTo>
                  <a:lnTo>
                    <a:pt x="21600" y="5543"/>
                  </a:lnTo>
                  <a:lnTo>
                    <a:pt x="1524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1212494" y="748890"/>
              <a:ext cx="45090" cy="12690"/>
            </a:xfrm>
            <a:custGeom>
              <a:rect b="b" l="l" r="r" t="t"/>
              <a:pathLst>
                <a:path extrusionOk="0" h="21600" w="21600">
                  <a:moveTo>
                    <a:pt x="1568" y="0"/>
                  </a:moveTo>
                  <a:lnTo>
                    <a:pt x="0" y="7392"/>
                  </a:lnTo>
                  <a:lnTo>
                    <a:pt x="1919" y="8064"/>
                  </a:lnTo>
                  <a:lnTo>
                    <a:pt x="2325" y="10752"/>
                  </a:lnTo>
                  <a:lnTo>
                    <a:pt x="6164" y="14208"/>
                  </a:lnTo>
                  <a:lnTo>
                    <a:pt x="7110" y="12864"/>
                  </a:lnTo>
                  <a:lnTo>
                    <a:pt x="8597" y="14208"/>
                  </a:lnTo>
                  <a:lnTo>
                    <a:pt x="10922" y="16896"/>
                  </a:lnTo>
                  <a:lnTo>
                    <a:pt x="13003" y="18144"/>
                  </a:lnTo>
                  <a:lnTo>
                    <a:pt x="15112" y="18816"/>
                  </a:lnTo>
                  <a:lnTo>
                    <a:pt x="17004" y="18144"/>
                  </a:lnTo>
                  <a:lnTo>
                    <a:pt x="19275" y="21600"/>
                  </a:lnTo>
                  <a:lnTo>
                    <a:pt x="21600" y="18144"/>
                  </a:lnTo>
                  <a:lnTo>
                    <a:pt x="19113" y="14208"/>
                  </a:lnTo>
                  <a:lnTo>
                    <a:pt x="16058" y="12864"/>
                  </a:lnTo>
                  <a:lnTo>
                    <a:pt x="15274" y="8064"/>
                  </a:lnTo>
                  <a:lnTo>
                    <a:pt x="11273" y="4032"/>
                  </a:lnTo>
                  <a:lnTo>
                    <a:pt x="10922" y="7392"/>
                  </a:lnTo>
                  <a:lnTo>
                    <a:pt x="6867" y="6720"/>
                  </a:lnTo>
                  <a:lnTo>
                    <a:pt x="6515" y="4032"/>
                  </a:lnTo>
                  <a:lnTo>
                    <a:pt x="5731" y="3360"/>
                  </a:lnTo>
                  <a:lnTo>
                    <a:pt x="4001" y="576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7"/>
            <p:cNvSpPr/>
            <p:nvPr/>
          </p:nvSpPr>
          <p:spPr>
            <a:xfrm>
              <a:off x="1436195" y="751994"/>
              <a:ext cx="4860" cy="3618"/>
            </a:xfrm>
            <a:custGeom>
              <a:rect b="b" l="l" r="r" t="t"/>
              <a:pathLst>
                <a:path extrusionOk="0" h="21600" w="21600">
                  <a:moveTo>
                    <a:pt x="2009" y="0"/>
                  </a:moveTo>
                  <a:lnTo>
                    <a:pt x="0" y="5063"/>
                  </a:lnTo>
                  <a:lnTo>
                    <a:pt x="8791" y="14850"/>
                  </a:lnTo>
                  <a:lnTo>
                    <a:pt x="16074" y="21600"/>
                  </a:lnTo>
                  <a:lnTo>
                    <a:pt x="21600" y="19237"/>
                  </a:lnTo>
                  <a:lnTo>
                    <a:pt x="12558" y="11812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443759" y="755212"/>
              <a:ext cx="7614" cy="5238"/>
            </a:xfrm>
            <a:custGeom>
              <a:rect b="b" l="l" r="r" t="t"/>
              <a:pathLst>
                <a:path extrusionOk="0" h="21600" w="21600">
                  <a:moveTo>
                    <a:pt x="2560" y="0"/>
                  </a:moveTo>
                  <a:lnTo>
                    <a:pt x="0" y="1626"/>
                  </a:lnTo>
                  <a:lnTo>
                    <a:pt x="4640" y="8361"/>
                  </a:lnTo>
                  <a:lnTo>
                    <a:pt x="11360" y="14865"/>
                  </a:lnTo>
                  <a:lnTo>
                    <a:pt x="21600" y="21600"/>
                  </a:lnTo>
                  <a:lnTo>
                    <a:pt x="20480" y="17884"/>
                  </a:lnTo>
                  <a:lnTo>
                    <a:pt x="18080" y="13471"/>
                  </a:lnTo>
                  <a:lnTo>
                    <a:pt x="8160" y="5110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262337" y="758486"/>
              <a:ext cx="10314" cy="4374"/>
            </a:xfrm>
            <a:custGeom>
              <a:rect b="b" l="l" r="r" t="t"/>
              <a:pathLst>
                <a:path extrusionOk="0" h="21600" w="21600">
                  <a:moveTo>
                    <a:pt x="10977" y="0"/>
                  </a:moveTo>
                  <a:lnTo>
                    <a:pt x="8380" y="7294"/>
                  </a:lnTo>
                  <a:lnTo>
                    <a:pt x="3423" y="7294"/>
                  </a:lnTo>
                  <a:lnTo>
                    <a:pt x="0" y="21600"/>
                  </a:lnTo>
                  <a:lnTo>
                    <a:pt x="4957" y="21600"/>
                  </a:lnTo>
                  <a:lnTo>
                    <a:pt x="10977" y="17112"/>
                  </a:lnTo>
                  <a:lnTo>
                    <a:pt x="21600" y="13465"/>
                  </a:lnTo>
                  <a:lnTo>
                    <a:pt x="19357" y="3647"/>
                  </a:lnTo>
                  <a:lnTo>
                    <a:pt x="14400" y="5330"/>
                  </a:lnTo>
                  <a:lnTo>
                    <a:pt x="1097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276279" y="758486"/>
              <a:ext cx="12852" cy="394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5537" y="8023"/>
                  </a:lnTo>
                  <a:lnTo>
                    <a:pt x="10042" y="10800"/>
                  </a:lnTo>
                  <a:lnTo>
                    <a:pt x="5495" y="4011"/>
                  </a:lnTo>
                  <a:lnTo>
                    <a:pt x="0" y="8023"/>
                  </a:lnTo>
                  <a:lnTo>
                    <a:pt x="0" y="16971"/>
                  </a:lnTo>
                  <a:lnTo>
                    <a:pt x="9474" y="21600"/>
                  </a:lnTo>
                  <a:lnTo>
                    <a:pt x="20747" y="14811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291859" y="759219"/>
              <a:ext cx="16686" cy="9180"/>
            </a:xfrm>
            <a:custGeom>
              <a:rect b="b" l="l" r="r" t="t"/>
              <a:pathLst>
                <a:path extrusionOk="0" h="21600" w="21600">
                  <a:moveTo>
                    <a:pt x="19703" y="0"/>
                  </a:moveTo>
                  <a:lnTo>
                    <a:pt x="18097" y="1723"/>
                  </a:lnTo>
                  <a:lnTo>
                    <a:pt x="13865" y="1723"/>
                  </a:lnTo>
                  <a:lnTo>
                    <a:pt x="8757" y="4638"/>
                  </a:lnTo>
                  <a:lnTo>
                    <a:pt x="8246" y="6361"/>
                  </a:lnTo>
                  <a:lnTo>
                    <a:pt x="2627" y="11131"/>
                  </a:lnTo>
                  <a:lnTo>
                    <a:pt x="511" y="16962"/>
                  </a:lnTo>
                  <a:lnTo>
                    <a:pt x="0" y="20407"/>
                  </a:lnTo>
                  <a:lnTo>
                    <a:pt x="511" y="21600"/>
                  </a:lnTo>
                  <a:lnTo>
                    <a:pt x="5181" y="19612"/>
                  </a:lnTo>
                  <a:lnTo>
                    <a:pt x="8757" y="12324"/>
                  </a:lnTo>
                  <a:lnTo>
                    <a:pt x="13865" y="9409"/>
                  </a:lnTo>
                  <a:lnTo>
                    <a:pt x="19703" y="4638"/>
                  </a:lnTo>
                  <a:lnTo>
                    <a:pt x="21600" y="1723"/>
                  </a:lnTo>
                  <a:lnTo>
                    <a:pt x="1970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454089" y="759558"/>
              <a:ext cx="4914" cy="637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3972" y="8028"/>
                  </a:lnTo>
                  <a:lnTo>
                    <a:pt x="17628" y="21600"/>
                  </a:lnTo>
                  <a:lnTo>
                    <a:pt x="21600" y="19115"/>
                  </a:lnTo>
                  <a:lnTo>
                    <a:pt x="14400" y="12425"/>
                  </a:lnTo>
                  <a:lnTo>
                    <a:pt x="7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450138" y="763566"/>
              <a:ext cx="5238" cy="286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12282"/>
                  </a:lnTo>
                  <a:lnTo>
                    <a:pt x="3484" y="17788"/>
                  </a:lnTo>
                  <a:lnTo>
                    <a:pt x="14865" y="21600"/>
                  </a:lnTo>
                  <a:lnTo>
                    <a:pt x="21600" y="21600"/>
                  </a:lnTo>
                  <a:lnTo>
                    <a:pt x="18348" y="12282"/>
                  </a:lnTo>
                  <a:lnTo>
                    <a:pt x="13239" y="6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271933" y="763961"/>
              <a:ext cx="7938" cy="3942"/>
            </a:xfrm>
            <a:custGeom>
              <a:rect b="b" l="l" r="r" t="t"/>
              <a:pathLst>
                <a:path extrusionOk="0" h="21600" w="21600">
                  <a:moveTo>
                    <a:pt x="11796" y="0"/>
                  </a:moveTo>
                  <a:lnTo>
                    <a:pt x="0" y="6789"/>
                  </a:lnTo>
                  <a:lnTo>
                    <a:pt x="16238" y="21600"/>
                  </a:lnTo>
                  <a:lnTo>
                    <a:pt x="20681" y="21600"/>
                  </a:lnTo>
                  <a:lnTo>
                    <a:pt x="21600" y="15737"/>
                  </a:lnTo>
                  <a:lnTo>
                    <a:pt x="17311" y="8640"/>
                  </a:lnTo>
                  <a:lnTo>
                    <a:pt x="1179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457363" y="767912"/>
              <a:ext cx="4752" cy="286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7457" y="21600"/>
                  </a:lnTo>
                  <a:lnTo>
                    <a:pt x="21600" y="21600"/>
                  </a:lnTo>
                  <a:lnTo>
                    <a:pt x="16457" y="9318"/>
                  </a:lnTo>
                  <a:lnTo>
                    <a:pt x="12343" y="67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247660" y="769945"/>
              <a:ext cx="175770" cy="138078"/>
            </a:xfrm>
            <a:custGeom>
              <a:rect b="b" l="l" r="r" t="t"/>
              <a:pathLst>
                <a:path extrusionOk="0" h="21600" w="21600">
                  <a:moveTo>
                    <a:pt x="15676" y="0"/>
                  </a:moveTo>
                  <a:lnTo>
                    <a:pt x="15475" y="247"/>
                  </a:lnTo>
                  <a:lnTo>
                    <a:pt x="15434" y="442"/>
                  </a:lnTo>
                  <a:lnTo>
                    <a:pt x="15323" y="812"/>
                  </a:lnTo>
                  <a:lnTo>
                    <a:pt x="15232" y="1183"/>
                  </a:lnTo>
                  <a:lnTo>
                    <a:pt x="15281" y="1439"/>
                  </a:lnTo>
                  <a:lnTo>
                    <a:pt x="15184" y="1554"/>
                  </a:lnTo>
                  <a:lnTo>
                    <a:pt x="15142" y="2119"/>
                  </a:lnTo>
                  <a:lnTo>
                    <a:pt x="15184" y="2490"/>
                  </a:lnTo>
                  <a:lnTo>
                    <a:pt x="15142" y="2685"/>
                  </a:lnTo>
                  <a:lnTo>
                    <a:pt x="15232" y="3055"/>
                  </a:lnTo>
                  <a:lnTo>
                    <a:pt x="15031" y="3621"/>
                  </a:lnTo>
                  <a:lnTo>
                    <a:pt x="14990" y="3991"/>
                  </a:lnTo>
                  <a:lnTo>
                    <a:pt x="14899" y="4309"/>
                  </a:lnTo>
                  <a:lnTo>
                    <a:pt x="14788" y="4671"/>
                  </a:lnTo>
                  <a:lnTo>
                    <a:pt x="14407" y="4928"/>
                  </a:lnTo>
                  <a:lnTo>
                    <a:pt x="13914" y="4671"/>
                  </a:lnTo>
                  <a:lnTo>
                    <a:pt x="13810" y="4504"/>
                  </a:lnTo>
                  <a:lnTo>
                    <a:pt x="13568" y="4309"/>
                  </a:lnTo>
                  <a:lnTo>
                    <a:pt x="13366" y="4309"/>
                  </a:lnTo>
                  <a:lnTo>
                    <a:pt x="13027" y="3877"/>
                  </a:lnTo>
                  <a:lnTo>
                    <a:pt x="12735" y="3621"/>
                  </a:lnTo>
                  <a:lnTo>
                    <a:pt x="12291" y="3426"/>
                  </a:lnTo>
                  <a:lnTo>
                    <a:pt x="11896" y="3002"/>
                  </a:lnTo>
                  <a:lnTo>
                    <a:pt x="11847" y="2808"/>
                  </a:lnTo>
                  <a:lnTo>
                    <a:pt x="12049" y="2490"/>
                  </a:lnTo>
                  <a:lnTo>
                    <a:pt x="12201" y="2119"/>
                  </a:lnTo>
                  <a:lnTo>
                    <a:pt x="12139" y="1810"/>
                  </a:lnTo>
                  <a:lnTo>
                    <a:pt x="12340" y="1810"/>
                  </a:lnTo>
                  <a:lnTo>
                    <a:pt x="12541" y="1554"/>
                  </a:lnTo>
                  <a:lnTo>
                    <a:pt x="12694" y="1183"/>
                  </a:lnTo>
                  <a:lnTo>
                    <a:pt x="12444" y="812"/>
                  </a:lnTo>
                  <a:lnTo>
                    <a:pt x="12291" y="936"/>
                  </a:lnTo>
                  <a:lnTo>
                    <a:pt x="12097" y="874"/>
                  </a:lnTo>
                  <a:lnTo>
                    <a:pt x="11806" y="1069"/>
                  </a:lnTo>
                  <a:lnTo>
                    <a:pt x="11466" y="874"/>
                  </a:lnTo>
                  <a:lnTo>
                    <a:pt x="11313" y="936"/>
                  </a:lnTo>
                  <a:lnTo>
                    <a:pt x="10821" y="759"/>
                  </a:lnTo>
                  <a:lnTo>
                    <a:pt x="10529" y="503"/>
                  </a:lnTo>
                  <a:lnTo>
                    <a:pt x="10183" y="309"/>
                  </a:lnTo>
                  <a:lnTo>
                    <a:pt x="9891" y="442"/>
                  </a:lnTo>
                  <a:lnTo>
                    <a:pt x="10287" y="618"/>
                  </a:lnTo>
                  <a:lnTo>
                    <a:pt x="10335" y="1007"/>
                  </a:lnTo>
                  <a:lnTo>
                    <a:pt x="9843" y="1130"/>
                  </a:lnTo>
                  <a:lnTo>
                    <a:pt x="9600" y="1069"/>
                  </a:lnTo>
                  <a:lnTo>
                    <a:pt x="9260" y="1325"/>
                  </a:lnTo>
                  <a:lnTo>
                    <a:pt x="9017" y="1696"/>
                  </a:lnTo>
                  <a:lnTo>
                    <a:pt x="9108" y="1872"/>
                  </a:lnTo>
                  <a:lnTo>
                    <a:pt x="8865" y="2066"/>
                  </a:lnTo>
                  <a:lnTo>
                    <a:pt x="8622" y="2632"/>
                  </a:lnTo>
                  <a:lnTo>
                    <a:pt x="8712" y="3002"/>
                  </a:lnTo>
                  <a:lnTo>
                    <a:pt x="8372" y="2941"/>
                  </a:lnTo>
                  <a:lnTo>
                    <a:pt x="8039" y="2941"/>
                  </a:lnTo>
                  <a:lnTo>
                    <a:pt x="7727" y="2490"/>
                  </a:lnTo>
                  <a:lnTo>
                    <a:pt x="7346" y="2181"/>
                  </a:lnTo>
                  <a:lnTo>
                    <a:pt x="7103" y="2314"/>
                  </a:lnTo>
                  <a:lnTo>
                    <a:pt x="6860" y="2375"/>
                  </a:lnTo>
                  <a:lnTo>
                    <a:pt x="6860" y="2570"/>
                  </a:lnTo>
                  <a:lnTo>
                    <a:pt x="6610" y="2490"/>
                  </a:lnTo>
                  <a:lnTo>
                    <a:pt x="6610" y="2685"/>
                  </a:lnTo>
                  <a:lnTo>
                    <a:pt x="6319" y="2808"/>
                  </a:lnTo>
                  <a:lnTo>
                    <a:pt x="6215" y="3055"/>
                  </a:lnTo>
                  <a:lnTo>
                    <a:pt x="5924" y="3426"/>
                  </a:lnTo>
                  <a:lnTo>
                    <a:pt x="5834" y="3939"/>
                  </a:lnTo>
                  <a:lnTo>
                    <a:pt x="5632" y="3815"/>
                  </a:lnTo>
                  <a:lnTo>
                    <a:pt x="5431" y="4133"/>
                  </a:lnTo>
                  <a:lnTo>
                    <a:pt x="5632" y="4504"/>
                  </a:lnTo>
                  <a:lnTo>
                    <a:pt x="5390" y="4618"/>
                  </a:lnTo>
                  <a:lnTo>
                    <a:pt x="5188" y="3991"/>
                  </a:lnTo>
                  <a:lnTo>
                    <a:pt x="4793" y="4618"/>
                  </a:lnTo>
                  <a:lnTo>
                    <a:pt x="4793" y="4989"/>
                  </a:lnTo>
                  <a:lnTo>
                    <a:pt x="4745" y="5298"/>
                  </a:lnTo>
                  <a:lnTo>
                    <a:pt x="4453" y="5687"/>
                  </a:lnTo>
                  <a:lnTo>
                    <a:pt x="4301" y="6058"/>
                  </a:lnTo>
                  <a:lnTo>
                    <a:pt x="4009" y="6376"/>
                  </a:lnTo>
                  <a:lnTo>
                    <a:pt x="3427" y="6544"/>
                  </a:lnTo>
                  <a:lnTo>
                    <a:pt x="3135" y="6544"/>
                  </a:lnTo>
                  <a:lnTo>
                    <a:pt x="3031" y="6623"/>
                  </a:lnTo>
                  <a:lnTo>
                    <a:pt x="2941" y="6800"/>
                  </a:lnTo>
                  <a:lnTo>
                    <a:pt x="2587" y="6861"/>
                  </a:lnTo>
                  <a:lnTo>
                    <a:pt x="2206" y="7109"/>
                  </a:lnTo>
                  <a:lnTo>
                    <a:pt x="2053" y="7056"/>
                  </a:lnTo>
                  <a:lnTo>
                    <a:pt x="1803" y="7109"/>
                  </a:lnTo>
                  <a:lnTo>
                    <a:pt x="1360" y="7365"/>
                  </a:lnTo>
                  <a:lnTo>
                    <a:pt x="1117" y="7674"/>
                  </a:lnTo>
                  <a:lnTo>
                    <a:pt x="687" y="7930"/>
                  </a:lnTo>
                  <a:lnTo>
                    <a:pt x="444" y="8416"/>
                  </a:lnTo>
                  <a:lnTo>
                    <a:pt x="382" y="7877"/>
                  </a:lnTo>
                  <a:lnTo>
                    <a:pt x="194" y="8363"/>
                  </a:lnTo>
                  <a:lnTo>
                    <a:pt x="243" y="8804"/>
                  </a:lnTo>
                  <a:lnTo>
                    <a:pt x="194" y="9175"/>
                  </a:lnTo>
                  <a:lnTo>
                    <a:pt x="42" y="9352"/>
                  </a:lnTo>
                  <a:lnTo>
                    <a:pt x="0" y="9802"/>
                  </a:lnTo>
                  <a:lnTo>
                    <a:pt x="139" y="10058"/>
                  </a:lnTo>
                  <a:lnTo>
                    <a:pt x="194" y="10288"/>
                  </a:lnTo>
                  <a:lnTo>
                    <a:pt x="444" y="10853"/>
                  </a:lnTo>
                  <a:lnTo>
                    <a:pt x="444" y="11224"/>
                  </a:lnTo>
                  <a:lnTo>
                    <a:pt x="291" y="10994"/>
                  </a:lnTo>
                  <a:lnTo>
                    <a:pt x="42" y="10738"/>
                  </a:lnTo>
                  <a:lnTo>
                    <a:pt x="194" y="11418"/>
                  </a:lnTo>
                  <a:lnTo>
                    <a:pt x="0" y="11109"/>
                  </a:lnTo>
                  <a:lnTo>
                    <a:pt x="42" y="11418"/>
                  </a:lnTo>
                  <a:lnTo>
                    <a:pt x="333" y="12045"/>
                  </a:lnTo>
                  <a:lnTo>
                    <a:pt x="444" y="12672"/>
                  </a:lnTo>
                  <a:lnTo>
                    <a:pt x="687" y="12981"/>
                  </a:lnTo>
                  <a:lnTo>
                    <a:pt x="687" y="13175"/>
                  </a:lnTo>
                  <a:lnTo>
                    <a:pt x="874" y="13661"/>
                  </a:lnTo>
                  <a:lnTo>
                    <a:pt x="874" y="14173"/>
                  </a:lnTo>
                  <a:lnTo>
                    <a:pt x="978" y="14597"/>
                  </a:lnTo>
                  <a:lnTo>
                    <a:pt x="1221" y="15418"/>
                  </a:lnTo>
                  <a:lnTo>
                    <a:pt x="1318" y="15842"/>
                  </a:lnTo>
                  <a:lnTo>
                    <a:pt x="1221" y="16408"/>
                  </a:lnTo>
                  <a:lnTo>
                    <a:pt x="1269" y="16725"/>
                  </a:lnTo>
                  <a:lnTo>
                    <a:pt x="1179" y="16920"/>
                  </a:lnTo>
                  <a:lnTo>
                    <a:pt x="874" y="17035"/>
                  </a:lnTo>
                  <a:lnTo>
                    <a:pt x="874" y="17467"/>
                  </a:lnTo>
                  <a:lnTo>
                    <a:pt x="1179" y="17661"/>
                  </a:lnTo>
                  <a:lnTo>
                    <a:pt x="1762" y="18165"/>
                  </a:lnTo>
                  <a:lnTo>
                    <a:pt x="2095" y="18165"/>
                  </a:lnTo>
                  <a:lnTo>
                    <a:pt x="2497" y="18227"/>
                  </a:lnTo>
                  <a:lnTo>
                    <a:pt x="2740" y="17971"/>
                  </a:lnTo>
                  <a:lnTo>
                    <a:pt x="3031" y="17714"/>
                  </a:lnTo>
                  <a:lnTo>
                    <a:pt x="3184" y="17714"/>
                  </a:lnTo>
                  <a:lnTo>
                    <a:pt x="3475" y="17291"/>
                  </a:lnTo>
                  <a:lnTo>
                    <a:pt x="3871" y="17291"/>
                  </a:lnTo>
                  <a:lnTo>
                    <a:pt x="4252" y="17149"/>
                  </a:lnTo>
                  <a:lnTo>
                    <a:pt x="4745" y="17344"/>
                  </a:lnTo>
                  <a:lnTo>
                    <a:pt x="5036" y="17291"/>
                  </a:lnTo>
                  <a:lnTo>
                    <a:pt x="5528" y="17229"/>
                  </a:lnTo>
                  <a:lnTo>
                    <a:pt x="5723" y="16920"/>
                  </a:lnTo>
                  <a:lnTo>
                    <a:pt x="5834" y="16469"/>
                  </a:lnTo>
                  <a:lnTo>
                    <a:pt x="6264" y="16293"/>
                  </a:lnTo>
                  <a:lnTo>
                    <a:pt x="6860" y="15842"/>
                  </a:lnTo>
                  <a:lnTo>
                    <a:pt x="7394" y="15904"/>
                  </a:lnTo>
                  <a:lnTo>
                    <a:pt x="7977" y="15666"/>
                  </a:lnTo>
                  <a:lnTo>
                    <a:pt x="8664" y="15357"/>
                  </a:lnTo>
                  <a:lnTo>
                    <a:pt x="9642" y="15277"/>
                  </a:lnTo>
                  <a:lnTo>
                    <a:pt x="10134" y="15666"/>
                  </a:lnTo>
                  <a:lnTo>
                    <a:pt x="10529" y="15728"/>
                  </a:lnTo>
                  <a:lnTo>
                    <a:pt x="11223" y="16213"/>
                  </a:lnTo>
                  <a:lnTo>
                    <a:pt x="11112" y="16408"/>
                  </a:lnTo>
                  <a:lnTo>
                    <a:pt x="11403" y="16664"/>
                  </a:lnTo>
                  <a:lnTo>
                    <a:pt x="11757" y="17291"/>
                  </a:lnTo>
                  <a:lnTo>
                    <a:pt x="11757" y="17714"/>
                  </a:lnTo>
                  <a:lnTo>
                    <a:pt x="12139" y="18032"/>
                  </a:lnTo>
                  <a:lnTo>
                    <a:pt x="12340" y="17405"/>
                  </a:lnTo>
                  <a:lnTo>
                    <a:pt x="12694" y="17096"/>
                  </a:lnTo>
                  <a:lnTo>
                    <a:pt x="13117" y="16408"/>
                  </a:lnTo>
                  <a:lnTo>
                    <a:pt x="13179" y="17035"/>
                  </a:lnTo>
                  <a:lnTo>
                    <a:pt x="12985" y="17405"/>
                  </a:lnTo>
                  <a:lnTo>
                    <a:pt x="12874" y="17909"/>
                  </a:lnTo>
                  <a:lnTo>
                    <a:pt x="12583" y="18341"/>
                  </a:lnTo>
                  <a:lnTo>
                    <a:pt x="13075" y="18227"/>
                  </a:lnTo>
                  <a:lnTo>
                    <a:pt x="13318" y="17661"/>
                  </a:lnTo>
                  <a:lnTo>
                    <a:pt x="13471" y="18280"/>
                  </a:lnTo>
                  <a:lnTo>
                    <a:pt x="13276" y="18651"/>
                  </a:lnTo>
                  <a:lnTo>
                    <a:pt x="13810" y="18792"/>
                  </a:lnTo>
                  <a:lnTo>
                    <a:pt x="14053" y="19101"/>
                  </a:lnTo>
                  <a:lnTo>
                    <a:pt x="14206" y="19534"/>
                  </a:lnTo>
                  <a:lnTo>
                    <a:pt x="14296" y="20152"/>
                  </a:lnTo>
                  <a:lnTo>
                    <a:pt x="14650" y="20717"/>
                  </a:lnTo>
                  <a:lnTo>
                    <a:pt x="15184" y="20973"/>
                  </a:lnTo>
                  <a:lnTo>
                    <a:pt x="15475" y="21035"/>
                  </a:lnTo>
                  <a:lnTo>
                    <a:pt x="15766" y="21150"/>
                  </a:lnTo>
                  <a:lnTo>
                    <a:pt x="16259" y="21397"/>
                  </a:lnTo>
                  <a:lnTo>
                    <a:pt x="16703" y="20779"/>
                  </a:lnTo>
                  <a:lnTo>
                    <a:pt x="16994" y="20584"/>
                  </a:lnTo>
                  <a:lnTo>
                    <a:pt x="16946" y="21088"/>
                  </a:lnTo>
                  <a:lnTo>
                    <a:pt x="17237" y="21203"/>
                  </a:lnTo>
                  <a:lnTo>
                    <a:pt x="17681" y="21600"/>
                  </a:lnTo>
                  <a:lnTo>
                    <a:pt x="18021" y="21203"/>
                  </a:lnTo>
                  <a:lnTo>
                    <a:pt x="18264" y="20894"/>
                  </a:lnTo>
                  <a:lnTo>
                    <a:pt x="18756" y="20523"/>
                  </a:lnTo>
                  <a:lnTo>
                    <a:pt x="19401" y="20523"/>
                  </a:lnTo>
                  <a:lnTo>
                    <a:pt x="19686" y="20214"/>
                  </a:lnTo>
                  <a:lnTo>
                    <a:pt x="19644" y="19896"/>
                  </a:lnTo>
                  <a:lnTo>
                    <a:pt x="19734" y="19330"/>
                  </a:lnTo>
                  <a:lnTo>
                    <a:pt x="19845" y="18712"/>
                  </a:lnTo>
                  <a:lnTo>
                    <a:pt x="20088" y="18280"/>
                  </a:lnTo>
                  <a:lnTo>
                    <a:pt x="20227" y="17600"/>
                  </a:lnTo>
                  <a:lnTo>
                    <a:pt x="20421" y="17149"/>
                  </a:lnTo>
                  <a:lnTo>
                    <a:pt x="20622" y="16531"/>
                  </a:lnTo>
                  <a:lnTo>
                    <a:pt x="21024" y="16160"/>
                  </a:lnTo>
                  <a:lnTo>
                    <a:pt x="21267" y="15418"/>
                  </a:lnTo>
                  <a:lnTo>
                    <a:pt x="21357" y="14853"/>
                  </a:lnTo>
                  <a:lnTo>
                    <a:pt x="21357" y="14421"/>
                  </a:lnTo>
                  <a:lnTo>
                    <a:pt x="21447" y="13661"/>
                  </a:lnTo>
                  <a:lnTo>
                    <a:pt x="21558" y="13352"/>
                  </a:lnTo>
                  <a:lnTo>
                    <a:pt x="21600" y="12672"/>
                  </a:lnTo>
                  <a:lnTo>
                    <a:pt x="21357" y="11983"/>
                  </a:lnTo>
                  <a:lnTo>
                    <a:pt x="21406" y="11480"/>
                  </a:lnTo>
                  <a:lnTo>
                    <a:pt x="21357" y="11109"/>
                  </a:lnTo>
                  <a:lnTo>
                    <a:pt x="21205" y="10482"/>
                  </a:lnTo>
                  <a:lnTo>
                    <a:pt x="20823" y="9864"/>
                  </a:lnTo>
                  <a:lnTo>
                    <a:pt x="20532" y="9546"/>
                  </a:lnTo>
                  <a:lnTo>
                    <a:pt x="20178" y="9122"/>
                  </a:lnTo>
                  <a:lnTo>
                    <a:pt x="20088" y="8363"/>
                  </a:lnTo>
                  <a:lnTo>
                    <a:pt x="19935" y="8416"/>
                  </a:lnTo>
                  <a:lnTo>
                    <a:pt x="19734" y="8107"/>
                  </a:lnTo>
                  <a:lnTo>
                    <a:pt x="19491" y="8301"/>
                  </a:lnTo>
                  <a:lnTo>
                    <a:pt x="19304" y="7480"/>
                  </a:lnTo>
                  <a:lnTo>
                    <a:pt x="18999" y="7056"/>
                  </a:lnTo>
                  <a:lnTo>
                    <a:pt x="19061" y="6861"/>
                  </a:lnTo>
                  <a:lnTo>
                    <a:pt x="18708" y="6544"/>
                  </a:lnTo>
                  <a:lnTo>
                    <a:pt x="18326" y="6173"/>
                  </a:lnTo>
                  <a:lnTo>
                    <a:pt x="17729" y="5811"/>
                  </a:lnTo>
                  <a:lnTo>
                    <a:pt x="17591" y="5378"/>
                  </a:lnTo>
                  <a:lnTo>
                    <a:pt x="17639" y="4989"/>
                  </a:lnTo>
                  <a:lnTo>
                    <a:pt x="17487" y="4362"/>
                  </a:lnTo>
                  <a:lnTo>
                    <a:pt x="17348" y="4309"/>
                  </a:lnTo>
                  <a:lnTo>
                    <a:pt x="17237" y="3939"/>
                  </a:lnTo>
                  <a:lnTo>
                    <a:pt x="17147" y="3312"/>
                  </a:lnTo>
                  <a:lnTo>
                    <a:pt x="17195" y="3002"/>
                  </a:lnTo>
                  <a:lnTo>
                    <a:pt x="16946" y="2746"/>
                  </a:lnTo>
                  <a:lnTo>
                    <a:pt x="16751" y="2437"/>
                  </a:lnTo>
                  <a:lnTo>
                    <a:pt x="16412" y="2685"/>
                  </a:lnTo>
                  <a:lnTo>
                    <a:pt x="16210" y="2119"/>
                  </a:lnTo>
                  <a:lnTo>
                    <a:pt x="16259" y="1872"/>
                  </a:lnTo>
                  <a:lnTo>
                    <a:pt x="16210" y="1501"/>
                  </a:lnTo>
                  <a:lnTo>
                    <a:pt x="16016" y="1130"/>
                  </a:lnTo>
                  <a:lnTo>
                    <a:pt x="15968" y="874"/>
                  </a:lnTo>
                  <a:lnTo>
                    <a:pt x="15877" y="759"/>
                  </a:lnTo>
                  <a:lnTo>
                    <a:pt x="15815" y="309"/>
                  </a:lnTo>
                  <a:lnTo>
                    <a:pt x="15676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940642" y="775928"/>
              <a:ext cx="31914" cy="62640"/>
            </a:xfrm>
            <a:custGeom>
              <a:rect b="b" l="l" r="r" t="t"/>
              <a:pathLst>
                <a:path extrusionOk="0" h="21600" w="21600">
                  <a:moveTo>
                    <a:pt x="17777" y="0"/>
                  </a:moveTo>
                  <a:lnTo>
                    <a:pt x="16707" y="681"/>
                  </a:lnTo>
                  <a:lnTo>
                    <a:pt x="16707" y="1674"/>
                  </a:lnTo>
                  <a:lnTo>
                    <a:pt x="15101" y="2744"/>
                  </a:lnTo>
                  <a:lnTo>
                    <a:pt x="13725" y="2491"/>
                  </a:lnTo>
                  <a:lnTo>
                    <a:pt x="14260" y="3172"/>
                  </a:lnTo>
                  <a:lnTo>
                    <a:pt x="13228" y="3989"/>
                  </a:lnTo>
                  <a:lnTo>
                    <a:pt x="10781" y="4982"/>
                  </a:lnTo>
                  <a:lnTo>
                    <a:pt x="9175" y="5799"/>
                  </a:lnTo>
                  <a:lnTo>
                    <a:pt x="7837" y="5799"/>
                  </a:lnTo>
                  <a:lnTo>
                    <a:pt x="6728" y="6052"/>
                  </a:lnTo>
                  <a:lnTo>
                    <a:pt x="5123" y="6480"/>
                  </a:lnTo>
                  <a:lnTo>
                    <a:pt x="3785" y="6480"/>
                  </a:lnTo>
                  <a:lnTo>
                    <a:pt x="3211" y="7434"/>
                  </a:lnTo>
                  <a:lnTo>
                    <a:pt x="2103" y="8406"/>
                  </a:lnTo>
                  <a:lnTo>
                    <a:pt x="2447" y="9788"/>
                  </a:lnTo>
                  <a:lnTo>
                    <a:pt x="2944" y="10742"/>
                  </a:lnTo>
                  <a:lnTo>
                    <a:pt x="3785" y="11539"/>
                  </a:lnTo>
                  <a:lnTo>
                    <a:pt x="3441" y="12532"/>
                  </a:lnTo>
                  <a:lnTo>
                    <a:pt x="2103" y="13738"/>
                  </a:lnTo>
                  <a:lnTo>
                    <a:pt x="1835" y="14303"/>
                  </a:lnTo>
                  <a:lnTo>
                    <a:pt x="497" y="14595"/>
                  </a:lnTo>
                  <a:lnTo>
                    <a:pt x="0" y="15801"/>
                  </a:lnTo>
                  <a:lnTo>
                    <a:pt x="229" y="16910"/>
                  </a:lnTo>
                  <a:lnTo>
                    <a:pt x="1338" y="18292"/>
                  </a:lnTo>
                  <a:lnTo>
                    <a:pt x="1606" y="19674"/>
                  </a:lnTo>
                  <a:lnTo>
                    <a:pt x="2447" y="20491"/>
                  </a:lnTo>
                  <a:lnTo>
                    <a:pt x="4779" y="21172"/>
                  </a:lnTo>
                  <a:lnTo>
                    <a:pt x="6499" y="21600"/>
                  </a:lnTo>
                  <a:lnTo>
                    <a:pt x="9175" y="20919"/>
                  </a:lnTo>
                  <a:lnTo>
                    <a:pt x="11545" y="20491"/>
                  </a:lnTo>
                  <a:lnTo>
                    <a:pt x="12884" y="18545"/>
                  </a:lnTo>
                  <a:lnTo>
                    <a:pt x="13992" y="16229"/>
                  </a:lnTo>
                  <a:lnTo>
                    <a:pt x="15942" y="13232"/>
                  </a:lnTo>
                  <a:lnTo>
                    <a:pt x="17280" y="10995"/>
                  </a:lnTo>
                  <a:lnTo>
                    <a:pt x="18312" y="9224"/>
                  </a:lnTo>
                  <a:lnTo>
                    <a:pt x="18618" y="7862"/>
                  </a:lnTo>
                  <a:lnTo>
                    <a:pt x="19383" y="7550"/>
                  </a:lnTo>
                  <a:lnTo>
                    <a:pt x="19650" y="6869"/>
                  </a:lnTo>
                  <a:lnTo>
                    <a:pt x="19153" y="5663"/>
                  </a:lnTo>
                  <a:lnTo>
                    <a:pt x="19650" y="5235"/>
                  </a:lnTo>
                  <a:lnTo>
                    <a:pt x="20759" y="6188"/>
                  </a:lnTo>
                  <a:lnTo>
                    <a:pt x="21332" y="5663"/>
                  </a:lnTo>
                  <a:lnTo>
                    <a:pt x="21600" y="4982"/>
                  </a:lnTo>
                  <a:lnTo>
                    <a:pt x="20759" y="4281"/>
                  </a:lnTo>
                  <a:lnTo>
                    <a:pt x="20224" y="2355"/>
                  </a:lnTo>
                  <a:lnTo>
                    <a:pt x="19383" y="1362"/>
                  </a:lnTo>
                  <a:lnTo>
                    <a:pt x="18618" y="681"/>
                  </a:lnTo>
                  <a:lnTo>
                    <a:pt x="17777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480507" y="787500"/>
              <a:ext cx="2754" cy="5238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3086" y="14865"/>
                  </a:lnTo>
                  <a:lnTo>
                    <a:pt x="6171" y="19974"/>
                  </a:lnTo>
                  <a:lnTo>
                    <a:pt x="11902" y="17884"/>
                  </a:lnTo>
                  <a:lnTo>
                    <a:pt x="21600" y="21600"/>
                  </a:lnTo>
                  <a:lnTo>
                    <a:pt x="18514" y="6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482877" y="793088"/>
              <a:ext cx="3186" cy="3294"/>
            </a:xfrm>
            <a:custGeom>
              <a:rect b="b" l="l" r="r" t="t"/>
              <a:pathLst>
                <a:path extrusionOk="0" h="21600" w="21600">
                  <a:moveTo>
                    <a:pt x="2700" y="0"/>
                  </a:moveTo>
                  <a:lnTo>
                    <a:pt x="0" y="8193"/>
                  </a:lnTo>
                  <a:lnTo>
                    <a:pt x="11186" y="21600"/>
                  </a:lnTo>
                  <a:lnTo>
                    <a:pt x="21600" y="18248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533116" y="793878"/>
              <a:ext cx="5994" cy="4482"/>
            </a:xfrm>
            <a:custGeom>
              <a:rect b="b" l="l" r="r" t="t"/>
              <a:pathLst>
                <a:path extrusionOk="0" h="21600" w="21600">
                  <a:moveTo>
                    <a:pt x="21600" y="0"/>
                  </a:moveTo>
                  <a:lnTo>
                    <a:pt x="13042" y="7656"/>
                  </a:lnTo>
                  <a:lnTo>
                    <a:pt x="7132" y="9570"/>
                  </a:lnTo>
                  <a:lnTo>
                    <a:pt x="0" y="13671"/>
                  </a:lnTo>
                  <a:lnTo>
                    <a:pt x="1426" y="21600"/>
                  </a:lnTo>
                  <a:lnTo>
                    <a:pt x="11615" y="17499"/>
                  </a:lnTo>
                  <a:lnTo>
                    <a:pt x="21600" y="1203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527132" y="799805"/>
              <a:ext cx="6372" cy="4536"/>
            </a:xfrm>
            <a:custGeom>
              <a:rect b="b" l="l" r="r" t="t"/>
              <a:pathLst>
                <a:path extrusionOk="0" h="21600" w="21600">
                  <a:moveTo>
                    <a:pt x="5543" y="0"/>
                  </a:moveTo>
                  <a:lnTo>
                    <a:pt x="0" y="7830"/>
                  </a:lnTo>
                  <a:lnTo>
                    <a:pt x="1338" y="17550"/>
                  </a:lnTo>
                  <a:lnTo>
                    <a:pt x="9366" y="21600"/>
                  </a:lnTo>
                  <a:lnTo>
                    <a:pt x="18924" y="17550"/>
                  </a:lnTo>
                  <a:lnTo>
                    <a:pt x="21600" y="6210"/>
                  </a:lnTo>
                  <a:lnTo>
                    <a:pt x="16057" y="0"/>
                  </a:lnTo>
                  <a:lnTo>
                    <a:pt x="12234" y="4320"/>
                  </a:lnTo>
                  <a:lnTo>
                    <a:pt x="5543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469330" y="812675"/>
              <a:ext cx="13554" cy="1074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540" y="3297"/>
                  </a:lnTo>
                  <a:lnTo>
                    <a:pt x="5760" y="9549"/>
                  </a:lnTo>
                  <a:lnTo>
                    <a:pt x="10080" y="14324"/>
                  </a:lnTo>
                  <a:lnTo>
                    <a:pt x="14670" y="18303"/>
                  </a:lnTo>
                  <a:lnTo>
                    <a:pt x="19080" y="21600"/>
                  </a:lnTo>
                  <a:lnTo>
                    <a:pt x="21600" y="19326"/>
                  </a:lnTo>
                  <a:lnTo>
                    <a:pt x="17820" y="14324"/>
                  </a:lnTo>
                  <a:lnTo>
                    <a:pt x="12060" y="8754"/>
                  </a:lnTo>
                  <a:lnTo>
                    <a:pt x="9540" y="6253"/>
                  </a:lnTo>
                  <a:lnTo>
                    <a:pt x="6930" y="3297"/>
                  </a:lnTo>
                  <a:lnTo>
                    <a:pt x="31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1506811" y="883178"/>
              <a:ext cx="25920" cy="39906"/>
            </a:xfrm>
            <a:custGeom>
              <a:rect b="b" l="l" r="r" t="t"/>
              <a:pathLst>
                <a:path extrusionOk="0" h="21600" w="21600">
                  <a:moveTo>
                    <a:pt x="1365" y="0"/>
                  </a:moveTo>
                  <a:lnTo>
                    <a:pt x="0" y="214"/>
                  </a:lnTo>
                  <a:lnTo>
                    <a:pt x="1694" y="2169"/>
                  </a:lnTo>
                  <a:lnTo>
                    <a:pt x="4282" y="4797"/>
                  </a:lnTo>
                  <a:lnTo>
                    <a:pt x="6353" y="6080"/>
                  </a:lnTo>
                  <a:lnTo>
                    <a:pt x="5929" y="6477"/>
                  </a:lnTo>
                  <a:lnTo>
                    <a:pt x="7576" y="8432"/>
                  </a:lnTo>
                  <a:lnTo>
                    <a:pt x="7576" y="10388"/>
                  </a:lnTo>
                  <a:lnTo>
                    <a:pt x="6965" y="12740"/>
                  </a:lnTo>
                  <a:lnTo>
                    <a:pt x="4706" y="13840"/>
                  </a:lnTo>
                  <a:lnTo>
                    <a:pt x="4282" y="14909"/>
                  </a:lnTo>
                  <a:lnTo>
                    <a:pt x="8329" y="16192"/>
                  </a:lnTo>
                  <a:lnTo>
                    <a:pt x="9647" y="17750"/>
                  </a:lnTo>
                  <a:lnTo>
                    <a:pt x="7294" y="20317"/>
                  </a:lnTo>
                  <a:lnTo>
                    <a:pt x="8941" y="20714"/>
                  </a:lnTo>
                  <a:lnTo>
                    <a:pt x="9647" y="21600"/>
                  </a:lnTo>
                  <a:lnTo>
                    <a:pt x="12282" y="20317"/>
                  </a:lnTo>
                  <a:lnTo>
                    <a:pt x="14259" y="18148"/>
                  </a:lnTo>
                  <a:lnTo>
                    <a:pt x="15576" y="16651"/>
                  </a:lnTo>
                  <a:lnTo>
                    <a:pt x="15906" y="15979"/>
                  </a:lnTo>
                  <a:lnTo>
                    <a:pt x="15576" y="14695"/>
                  </a:lnTo>
                  <a:lnTo>
                    <a:pt x="16612" y="13840"/>
                  </a:lnTo>
                  <a:lnTo>
                    <a:pt x="19624" y="13840"/>
                  </a:lnTo>
                  <a:lnTo>
                    <a:pt x="20565" y="12068"/>
                  </a:lnTo>
                  <a:lnTo>
                    <a:pt x="21600" y="9318"/>
                  </a:lnTo>
                  <a:lnTo>
                    <a:pt x="19624" y="9104"/>
                  </a:lnTo>
                  <a:lnTo>
                    <a:pt x="17553" y="10204"/>
                  </a:lnTo>
                  <a:lnTo>
                    <a:pt x="15294" y="9929"/>
                  </a:lnTo>
                  <a:lnTo>
                    <a:pt x="12282" y="9104"/>
                  </a:lnTo>
                  <a:lnTo>
                    <a:pt x="11624" y="6691"/>
                  </a:lnTo>
                  <a:lnTo>
                    <a:pt x="9976" y="5866"/>
                  </a:lnTo>
                  <a:lnTo>
                    <a:pt x="9976" y="8035"/>
                  </a:lnTo>
                  <a:lnTo>
                    <a:pt x="7294" y="4797"/>
                  </a:lnTo>
                  <a:lnTo>
                    <a:pt x="6353" y="2169"/>
                  </a:lnTo>
                  <a:lnTo>
                    <a:pt x="3341" y="1558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1480055" y="916313"/>
              <a:ext cx="33858" cy="37044"/>
            </a:xfrm>
            <a:custGeom>
              <a:rect b="b" l="l" r="r" t="t"/>
              <a:pathLst>
                <a:path extrusionOk="0" h="21600" w="21600">
                  <a:moveTo>
                    <a:pt x="17532" y="0"/>
                  </a:moveTo>
                  <a:lnTo>
                    <a:pt x="15552" y="1613"/>
                  </a:lnTo>
                  <a:lnTo>
                    <a:pt x="15228" y="3490"/>
                  </a:lnTo>
                  <a:lnTo>
                    <a:pt x="14292" y="4149"/>
                  </a:lnTo>
                  <a:lnTo>
                    <a:pt x="13032" y="6783"/>
                  </a:lnTo>
                  <a:lnTo>
                    <a:pt x="11196" y="8594"/>
                  </a:lnTo>
                  <a:lnTo>
                    <a:pt x="8892" y="10471"/>
                  </a:lnTo>
                  <a:lnTo>
                    <a:pt x="6912" y="11854"/>
                  </a:lnTo>
                  <a:lnTo>
                    <a:pt x="5076" y="12578"/>
                  </a:lnTo>
                  <a:lnTo>
                    <a:pt x="1584" y="16068"/>
                  </a:lnTo>
                  <a:lnTo>
                    <a:pt x="0" y="18637"/>
                  </a:lnTo>
                  <a:lnTo>
                    <a:pt x="540" y="19987"/>
                  </a:lnTo>
                  <a:lnTo>
                    <a:pt x="3564" y="20217"/>
                  </a:lnTo>
                  <a:lnTo>
                    <a:pt x="5400" y="21370"/>
                  </a:lnTo>
                  <a:lnTo>
                    <a:pt x="7920" y="21600"/>
                  </a:lnTo>
                  <a:lnTo>
                    <a:pt x="9216" y="20448"/>
                  </a:lnTo>
                  <a:lnTo>
                    <a:pt x="11412" y="18834"/>
                  </a:lnTo>
                  <a:lnTo>
                    <a:pt x="13032" y="15146"/>
                  </a:lnTo>
                  <a:lnTo>
                    <a:pt x="13716" y="12809"/>
                  </a:lnTo>
                  <a:lnTo>
                    <a:pt x="16272" y="11656"/>
                  </a:lnTo>
                  <a:lnTo>
                    <a:pt x="18360" y="11426"/>
                  </a:lnTo>
                  <a:lnTo>
                    <a:pt x="17316" y="9746"/>
                  </a:lnTo>
                  <a:lnTo>
                    <a:pt x="18828" y="8363"/>
                  </a:lnTo>
                  <a:lnTo>
                    <a:pt x="20664" y="5828"/>
                  </a:lnTo>
                  <a:lnTo>
                    <a:pt x="21600" y="4149"/>
                  </a:lnTo>
                  <a:lnTo>
                    <a:pt x="21600" y="2766"/>
                  </a:lnTo>
                  <a:lnTo>
                    <a:pt x="20880" y="1383"/>
                  </a:lnTo>
                  <a:lnTo>
                    <a:pt x="18828" y="2766"/>
                  </a:lnTo>
                  <a:lnTo>
                    <a:pt x="18108" y="1383"/>
                  </a:lnTo>
                  <a:lnTo>
                    <a:pt x="17532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1384828" y="917442"/>
              <a:ext cx="15984" cy="17226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3612"/>
                  </a:lnTo>
                  <a:lnTo>
                    <a:pt x="3206" y="9561"/>
                  </a:lnTo>
                  <a:lnTo>
                    <a:pt x="4198" y="14589"/>
                  </a:lnTo>
                  <a:lnTo>
                    <a:pt x="7404" y="21104"/>
                  </a:lnTo>
                  <a:lnTo>
                    <a:pt x="11296" y="21104"/>
                  </a:lnTo>
                  <a:lnTo>
                    <a:pt x="12288" y="21600"/>
                  </a:lnTo>
                  <a:lnTo>
                    <a:pt x="16715" y="16572"/>
                  </a:lnTo>
                  <a:lnTo>
                    <a:pt x="18852" y="18626"/>
                  </a:lnTo>
                  <a:lnTo>
                    <a:pt x="19387" y="12535"/>
                  </a:lnTo>
                  <a:lnTo>
                    <a:pt x="21600" y="10056"/>
                  </a:lnTo>
                  <a:lnTo>
                    <a:pt x="20913" y="1133"/>
                  </a:lnTo>
                  <a:lnTo>
                    <a:pt x="17173" y="637"/>
                  </a:lnTo>
                  <a:lnTo>
                    <a:pt x="12823" y="2054"/>
                  </a:lnTo>
                  <a:lnTo>
                    <a:pt x="9617" y="3116"/>
                  </a:lnTo>
                  <a:lnTo>
                    <a:pt x="374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24993" y="992856"/>
              <a:ext cx="41904" cy="23166"/>
            </a:xfrm>
            <a:custGeom>
              <a:rect b="b" l="l" r="r" t="t"/>
              <a:pathLst>
                <a:path extrusionOk="0" h="21600" w="21600">
                  <a:moveTo>
                    <a:pt x="11964" y="0"/>
                  </a:moveTo>
                  <a:lnTo>
                    <a:pt x="9898" y="3003"/>
                  </a:lnTo>
                  <a:lnTo>
                    <a:pt x="9082" y="7428"/>
                  </a:lnTo>
                  <a:lnTo>
                    <a:pt x="8035" y="10800"/>
                  </a:lnTo>
                  <a:lnTo>
                    <a:pt x="4949" y="8271"/>
                  </a:lnTo>
                  <a:lnTo>
                    <a:pt x="1863" y="3688"/>
                  </a:lnTo>
                  <a:lnTo>
                    <a:pt x="0" y="2213"/>
                  </a:lnTo>
                  <a:lnTo>
                    <a:pt x="3086" y="9641"/>
                  </a:lnTo>
                  <a:lnTo>
                    <a:pt x="5327" y="13803"/>
                  </a:lnTo>
                  <a:lnTo>
                    <a:pt x="8238" y="17543"/>
                  </a:lnTo>
                  <a:lnTo>
                    <a:pt x="10480" y="18597"/>
                  </a:lnTo>
                  <a:lnTo>
                    <a:pt x="12139" y="20810"/>
                  </a:lnTo>
                  <a:lnTo>
                    <a:pt x="14584" y="21600"/>
                  </a:lnTo>
                  <a:lnTo>
                    <a:pt x="16447" y="19387"/>
                  </a:lnTo>
                  <a:lnTo>
                    <a:pt x="17292" y="16384"/>
                  </a:lnTo>
                  <a:lnTo>
                    <a:pt x="18514" y="18966"/>
                  </a:lnTo>
                  <a:lnTo>
                    <a:pt x="20581" y="18597"/>
                  </a:lnTo>
                  <a:lnTo>
                    <a:pt x="21600" y="14857"/>
                  </a:lnTo>
                  <a:lnTo>
                    <a:pt x="18514" y="13381"/>
                  </a:lnTo>
                  <a:lnTo>
                    <a:pt x="15429" y="8956"/>
                  </a:lnTo>
                  <a:lnTo>
                    <a:pt x="14410" y="4057"/>
                  </a:lnTo>
                  <a:lnTo>
                    <a:pt x="13565" y="790"/>
                  </a:lnTo>
                  <a:lnTo>
                    <a:pt x="11964" y="0"/>
                  </a:lnTo>
                  <a:close/>
                </a:path>
              </a:pathLst>
            </a:custGeom>
            <a:solidFill>
              <a:srgbClr val="92929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C1C1C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p Deck">
  <p:cSld name="Top Dec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-2" y="-261442"/>
            <a:ext cx="24384000" cy="47571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/>
          <a:p>
            <a:pPr indent="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1778000" y="3098874"/>
            <a:ext cx="20993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7" name="Google Shape;197;p18"/>
          <p:cNvSpPr txBox="1"/>
          <p:nvPr>
            <p:ph idx="2" type="body"/>
          </p:nvPr>
        </p:nvSpPr>
        <p:spPr>
          <a:xfrm>
            <a:off x="1752600" y="5509046"/>
            <a:ext cx="10439400" cy="6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198" name="Google Shape;198;p1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Deltatre logo - RGB_red.png" id="199" name="Google Shape;199;p18"/>
          <p:cNvPicPr preferRelativeResize="0"/>
          <p:nvPr/>
        </p:nvPicPr>
        <p:blipFill rotWithShape="1">
          <a:blip r:embed="rId2">
            <a:alphaModFix/>
          </a:blip>
          <a:srcRect b="5428" l="0" r="0" t="5428"/>
          <a:stretch/>
        </p:blipFill>
        <p:spPr>
          <a:xfrm>
            <a:off x="1778000" y="12471399"/>
            <a:ext cx="1320796" cy="22476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de Deck">
  <p:cSld name="Side Dec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/>
          <p:nvPr/>
        </p:nvSpPr>
        <p:spPr>
          <a:xfrm>
            <a:off x="-88105" y="-78383"/>
            <a:ext cx="9642900" cy="13872900"/>
          </a:xfrm>
          <a:prstGeom prst="rect">
            <a:avLst/>
          </a:prstGeom>
          <a:solidFill>
            <a:srgbClr val="202020"/>
          </a:solidFill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/>
          <a:p>
            <a:pPr indent="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0202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9"/>
          <p:cNvSpPr txBox="1"/>
          <p:nvPr>
            <p:ph idx="1" type="body"/>
          </p:nvPr>
        </p:nvSpPr>
        <p:spPr>
          <a:xfrm>
            <a:off x="1778000" y="2489200"/>
            <a:ext cx="69813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4" name="Google Shape;204;p19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7" id="207" name="Google Shape;20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2 col">
  <p:cSld name="Dark - Text 2 col">
    <p:bg>
      <p:bgPr>
        <a:solidFill>
          <a:srgbClr val="20202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0"/>
          <p:cNvSpPr txBox="1"/>
          <p:nvPr>
            <p:ph idx="1" type="body"/>
          </p:nvPr>
        </p:nvSpPr>
        <p:spPr>
          <a:xfrm>
            <a:off x="1778000" y="4986226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0" name="Google Shape;210;p20"/>
          <p:cNvSpPr txBox="1"/>
          <p:nvPr>
            <p:ph idx="2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1" name="Google Shape;211;p20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20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4" type="body"/>
          </p:nvPr>
        </p:nvSpPr>
        <p:spPr>
          <a:xfrm>
            <a:off x="12903200" y="4986226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214" name="Google Shape;2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 txBox="1"/>
          <p:nvPr>
            <p:ph idx="5" type="body"/>
          </p:nvPr>
        </p:nvSpPr>
        <p:spPr>
          <a:xfrm>
            <a:off x="1778000" y="40993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6" type="body"/>
          </p:nvPr>
        </p:nvSpPr>
        <p:spPr>
          <a:xfrm>
            <a:off x="12903200" y="40993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- Level 1">
  <p:cSld name="Chapter - Level 1">
    <p:bg>
      <p:bgPr>
        <a:solidFill>
          <a:srgbClr val="33333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555080" y="-381000"/>
            <a:ext cx="25553700" cy="1479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/>
          <p:nvPr>
            <p:ph idx="2" type="pic"/>
          </p:nvPr>
        </p:nvSpPr>
        <p:spPr>
          <a:xfrm>
            <a:off x="-218877" y="-4050358"/>
            <a:ext cx="24821700" cy="18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/>
        </p:nvSpPr>
        <p:spPr>
          <a:xfrm>
            <a:off x="1561702" y="-2755900"/>
            <a:ext cx="21260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19" name="Google Shape;1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2 col  timeline">
  <p:cSld name="Dark - Text 2 col  timeline">
    <p:bg>
      <p:bgPr>
        <a:solidFill>
          <a:srgbClr val="202020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1778000" y="6297983"/>
            <a:ext cx="9551100" cy="59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19" name="Google Shape;219;p21"/>
          <p:cNvSpPr txBox="1"/>
          <p:nvPr>
            <p:ph idx="2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0" name="Google Shape;220;p21"/>
          <p:cNvSpPr txBox="1"/>
          <p:nvPr>
            <p:ph idx="3" type="body"/>
          </p:nvPr>
        </p:nvSpPr>
        <p:spPr>
          <a:xfrm>
            <a:off x="12903200" y="6297983"/>
            <a:ext cx="9551100" cy="57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1" name="Google Shape;221;p21"/>
          <p:cNvSpPr txBox="1"/>
          <p:nvPr>
            <p:ph idx="4" type="body"/>
          </p:nvPr>
        </p:nvSpPr>
        <p:spPr>
          <a:xfrm>
            <a:off x="1778000" y="36195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2" name="Google Shape;222;p21"/>
          <p:cNvSpPr txBox="1"/>
          <p:nvPr>
            <p:ph idx="5" type="body"/>
          </p:nvPr>
        </p:nvSpPr>
        <p:spPr>
          <a:xfrm>
            <a:off x="1778000" y="51788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3" name="Google Shape;223;p21"/>
          <p:cNvSpPr txBox="1"/>
          <p:nvPr>
            <p:ph idx="6" type="body"/>
          </p:nvPr>
        </p:nvSpPr>
        <p:spPr>
          <a:xfrm>
            <a:off x="12903200" y="51788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cxnSp>
        <p:nvCxnSpPr>
          <p:cNvPr id="224" name="Google Shape;224;p21"/>
          <p:cNvCxnSpPr/>
          <p:nvPr>
            <p:ph idx="7" type="body"/>
          </p:nvPr>
        </p:nvCxnSpPr>
        <p:spPr>
          <a:xfrm>
            <a:off x="6954974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25" name="Google Shape;225;p21"/>
          <p:cNvCxnSpPr/>
          <p:nvPr>
            <p:ph idx="8" type="body"/>
          </p:nvPr>
        </p:nvCxnSpPr>
        <p:spPr>
          <a:xfrm>
            <a:off x="12131858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round/>
            <a:headEnd len="sm" w="sm" type="triangle"/>
            <a:tailEnd len="sm" w="sm" type="triangle"/>
          </a:ln>
        </p:spPr>
      </p:cxnSp>
      <p:cxnSp>
        <p:nvCxnSpPr>
          <p:cNvPr id="226" name="Google Shape;226;p21"/>
          <p:cNvCxnSpPr/>
          <p:nvPr>
            <p:ph idx="9" type="body"/>
          </p:nvPr>
        </p:nvCxnSpPr>
        <p:spPr>
          <a:xfrm>
            <a:off x="17307402" y="2409412"/>
            <a:ext cx="50610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round/>
            <a:headEnd len="sm" w="sm" type="triangle"/>
            <a:tailEnd len="med" w="med" type="oval"/>
          </a:ln>
        </p:spPr>
      </p:cxnSp>
      <p:cxnSp>
        <p:nvCxnSpPr>
          <p:cNvPr id="227" name="Google Shape;227;p21"/>
          <p:cNvCxnSpPr/>
          <p:nvPr>
            <p:ph idx="13" type="body"/>
          </p:nvPr>
        </p:nvCxnSpPr>
        <p:spPr>
          <a:xfrm>
            <a:off x="1779183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F65050"/>
            </a:solidFill>
            <a:prstDash val="solid"/>
            <a:round/>
            <a:headEnd len="sm" w="sm" type="triangle"/>
            <a:tailEnd len="sm" w="sm" type="triangle"/>
          </a:ln>
        </p:spPr>
      </p:cxnSp>
      <p:sp>
        <p:nvSpPr>
          <p:cNvPr id="228" name="Google Shape;228;p21"/>
          <p:cNvSpPr txBox="1"/>
          <p:nvPr>
            <p:ph idx="14" type="body"/>
          </p:nvPr>
        </p:nvSpPr>
        <p:spPr>
          <a:xfrm>
            <a:off x="3634392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sz="3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15" type="body"/>
          </p:nvPr>
        </p:nvSpPr>
        <p:spPr>
          <a:xfrm>
            <a:off x="8809549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0" name="Google Shape;230;p21"/>
          <p:cNvSpPr txBox="1"/>
          <p:nvPr>
            <p:ph idx="16" type="body"/>
          </p:nvPr>
        </p:nvSpPr>
        <p:spPr>
          <a:xfrm>
            <a:off x="13986433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17" type="body"/>
          </p:nvPr>
        </p:nvSpPr>
        <p:spPr>
          <a:xfrm>
            <a:off x="19158006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232" name="Google Shape;23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 3 col">
  <p:cSld name="Dark - Text  3 col">
    <p:bg>
      <p:bgPr>
        <a:solidFill>
          <a:srgbClr val="202020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"/>
          <p:cNvSpPr txBox="1"/>
          <p:nvPr>
            <p:ph idx="1" type="body"/>
          </p:nvPr>
        </p:nvSpPr>
        <p:spPr>
          <a:xfrm>
            <a:off x="1778000" y="4988346"/>
            <a:ext cx="6350100" cy="7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7" name="Google Shape;237;p22"/>
          <p:cNvSpPr txBox="1"/>
          <p:nvPr>
            <p:ph idx="2" type="body"/>
          </p:nvPr>
        </p:nvSpPr>
        <p:spPr>
          <a:xfrm>
            <a:off x="9017000" y="4988346"/>
            <a:ext cx="6350100" cy="7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8" name="Google Shape;238;p22"/>
          <p:cNvSpPr txBox="1"/>
          <p:nvPr>
            <p:ph idx="3" type="body"/>
          </p:nvPr>
        </p:nvSpPr>
        <p:spPr>
          <a:xfrm>
            <a:off x="16167100" y="4988346"/>
            <a:ext cx="6350100" cy="70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239" name="Google Shape;23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 txBox="1"/>
          <p:nvPr>
            <p:ph idx="4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1" name="Google Shape;241;p22"/>
          <p:cNvSpPr txBox="1"/>
          <p:nvPr>
            <p:ph idx="5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2" name="Google Shape;242;p22"/>
          <p:cNvSpPr txBox="1"/>
          <p:nvPr>
            <p:ph idx="6" type="body"/>
          </p:nvPr>
        </p:nvSpPr>
        <p:spPr>
          <a:xfrm>
            <a:off x="1778000" y="4099346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7" type="body"/>
          </p:nvPr>
        </p:nvSpPr>
        <p:spPr>
          <a:xfrm>
            <a:off x="9017000" y="4099346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4" name="Google Shape;244;p22"/>
          <p:cNvSpPr txBox="1"/>
          <p:nvPr>
            <p:ph idx="8" type="body"/>
          </p:nvPr>
        </p:nvSpPr>
        <p:spPr>
          <a:xfrm>
            <a:off x="16167100" y="4099346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 3 col timeline">
  <p:cSld name="Dark - Text  3 col timeline">
    <p:bg>
      <p:bgPr>
        <a:solidFill>
          <a:srgbClr val="202020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7" id="247" name="Google Shape;24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3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49" name="Google Shape;249;p23"/>
          <p:cNvSpPr txBox="1"/>
          <p:nvPr>
            <p:ph idx="2" type="body"/>
          </p:nvPr>
        </p:nvSpPr>
        <p:spPr>
          <a:xfrm>
            <a:off x="1778000" y="6481244"/>
            <a:ext cx="6350100" cy="5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3" type="body"/>
          </p:nvPr>
        </p:nvSpPr>
        <p:spPr>
          <a:xfrm>
            <a:off x="9017000" y="6481244"/>
            <a:ext cx="6350100" cy="5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4" type="body"/>
          </p:nvPr>
        </p:nvSpPr>
        <p:spPr>
          <a:xfrm>
            <a:off x="16167100" y="6481244"/>
            <a:ext cx="6350100" cy="55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2" name="Google Shape;252;p23"/>
          <p:cNvSpPr txBox="1"/>
          <p:nvPr>
            <p:ph idx="5" type="body"/>
          </p:nvPr>
        </p:nvSpPr>
        <p:spPr>
          <a:xfrm>
            <a:off x="1778000" y="5592244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3" name="Google Shape;253;p23"/>
          <p:cNvSpPr txBox="1"/>
          <p:nvPr>
            <p:ph idx="6" type="body"/>
          </p:nvPr>
        </p:nvSpPr>
        <p:spPr>
          <a:xfrm>
            <a:off x="9017000" y="5592244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4" name="Google Shape;254;p23"/>
          <p:cNvSpPr txBox="1"/>
          <p:nvPr>
            <p:ph idx="7" type="body"/>
          </p:nvPr>
        </p:nvSpPr>
        <p:spPr>
          <a:xfrm>
            <a:off x="16167100" y="5592244"/>
            <a:ext cx="65148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5" name="Google Shape;255;p23"/>
          <p:cNvSpPr txBox="1"/>
          <p:nvPr>
            <p:ph idx="8" type="body"/>
          </p:nvPr>
        </p:nvSpPr>
        <p:spPr>
          <a:xfrm>
            <a:off x="1778000" y="3623733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cxnSp>
        <p:nvCxnSpPr>
          <p:cNvPr id="256" name="Google Shape;256;p23"/>
          <p:cNvCxnSpPr/>
          <p:nvPr/>
        </p:nvCxnSpPr>
        <p:spPr>
          <a:xfrm>
            <a:off x="6954974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cxnSp>
        <p:nvCxnSpPr>
          <p:cNvPr id="257" name="Google Shape;257;p23"/>
          <p:cNvCxnSpPr/>
          <p:nvPr/>
        </p:nvCxnSpPr>
        <p:spPr>
          <a:xfrm>
            <a:off x="12131858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cxnSp>
        <p:nvCxnSpPr>
          <p:cNvPr id="258" name="Google Shape;258;p23"/>
          <p:cNvCxnSpPr/>
          <p:nvPr/>
        </p:nvCxnSpPr>
        <p:spPr>
          <a:xfrm>
            <a:off x="17307402" y="2409412"/>
            <a:ext cx="50610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med" w="med" type="oval"/>
          </a:ln>
        </p:spPr>
      </p:cxnSp>
      <p:cxnSp>
        <p:nvCxnSpPr>
          <p:cNvPr id="259" name="Google Shape;259;p23"/>
          <p:cNvCxnSpPr/>
          <p:nvPr/>
        </p:nvCxnSpPr>
        <p:spPr>
          <a:xfrm>
            <a:off x="1779183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F65050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sp>
        <p:nvSpPr>
          <p:cNvPr id="260" name="Google Shape;260;p23"/>
          <p:cNvSpPr txBox="1"/>
          <p:nvPr>
            <p:ph idx="9" type="body"/>
          </p:nvPr>
        </p:nvSpPr>
        <p:spPr>
          <a:xfrm>
            <a:off x="3634392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sz="3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13" type="body"/>
          </p:nvPr>
        </p:nvSpPr>
        <p:spPr>
          <a:xfrm>
            <a:off x="8809549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2" name="Google Shape;262;p23"/>
          <p:cNvSpPr txBox="1"/>
          <p:nvPr>
            <p:ph idx="14" type="body"/>
          </p:nvPr>
        </p:nvSpPr>
        <p:spPr>
          <a:xfrm>
            <a:off x="13986433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15" type="body"/>
          </p:nvPr>
        </p:nvSpPr>
        <p:spPr>
          <a:xfrm>
            <a:off x="19158006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  <a:defRPr b="1" sz="3200">
                <a:solidFill>
                  <a:srgbClr val="4C4C4C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 4 col">
  <p:cSld name="Dark - Text  4 col">
    <p:bg>
      <p:bgPr>
        <a:solidFill>
          <a:srgbClr val="202020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4"/>
          <p:cNvSpPr txBox="1"/>
          <p:nvPr>
            <p:ph idx="1" type="body"/>
          </p:nvPr>
        </p:nvSpPr>
        <p:spPr>
          <a:xfrm>
            <a:off x="1778000" y="4991100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6" name="Google Shape;266;p2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24"/>
          <p:cNvSpPr txBox="1"/>
          <p:nvPr>
            <p:ph idx="2" type="body"/>
          </p:nvPr>
        </p:nvSpPr>
        <p:spPr>
          <a:xfrm>
            <a:off x="7294033" y="4991100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8" name="Google Shape;268;p24"/>
          <p:cNvSpPr txBox="1"/>
          <p:nvPr>
            <p:ph idx="3" type="body"/>
          </p:nvPr>
        </p:nvSpPr>
        <p:spPr>
          <a:xfrm>
            <a:off x="12810066" y="4991100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9" name="Google Shape;269;p24"/>
          <p:cNvSpPr txBox="1"/>
          <p:nvPr>
            <p:ph idx="4" type="body"/>
          </p:nvPr>
        </p:nvSpPr>
        <p:spPr>
          <a:xfrm>
            <a:off x="18326100" y="4991100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270" name="Google Shape;27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4"/>
          <p:cNvSpPr txBox="1"/>
          <p:nvPr>
            <p:ph idx="5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2" name="Google Shape;272;p24"/>
          <p:cNvSpPr txBox="1"/>
          <p:nvPr>
            <p:ph idx="6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idx="7" type="body"/>
          </p:nvPr>
        </p:nvSpPr>
        <p:spPr>
          <a:xfrm>
            <a:off x="1778000" y="4099346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4" name="Google Shape;274;p24"/>
          <p:cNvSpPr txBox="1"/>
          <p:nvPr>
            <p:ph idx="8" type="body"/>
          </p:nvPr>
        </p:nvSpPr>
        <p:spPr>
          <a:xfrm>
            <a:off x="7294033" y="4099346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5" name="Google Shape;275;p24"/>
          <p:cNvSpPr txBox="1"/>
          <p:nvPr>
            <p:ph idx="9" type="body"/>
          </p:nvPr>
        </p:nvSpPr>
        <p:spPr>
          <a:xfrm>
            <a:off x="12810066" y="4099346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6" name="Google Shape;276;p24"/>
          <p:cNvSpPr txBox="1"/>
          <p:nvPr>
            <p:ph idx="13" type="body"/>
          </p:nvPr>
        </p:nvSpPr>
        <p:spPr>
          <a:xfrm>
            <a:off x="18326100" y="4099346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 4 col timeline">
  <p:cSld name="Dark - Text  4 col timeline">
    <p:bg>
      <p:bgPr>
        <a:solidFill>
          <a:srgbClr val="202020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 txBox="1"/>
          <p:nvPr>
            <p:ph idx="1" type="body"/>
          </p:nvPr>
        </p:nvSpPr>
        <p:spPr>
          <a:xfrm>
            <a:off x="1778000" y="6478694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79" name="Google Shape;279;p2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p25"/>
          <p:cNvSpPr txBox="1"/>
          <p:nvPr>
            <p:ph idx="2" type="body"/>
          </p:nvPr>
        </p:nvSpPr>
        <p:spPr>
          <a:xfrm>
            <a:off x="7294033" y="6478694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1" name="Google Shape;281;p25"/>
          <p:cNvSpPr txBox="1"/>
          <p:nvPr>
            <p:ph idx="3" type="body"/>
          </p:nvPr>
        </p:nvSpPr>
        <p:spPr>
          <a:xfrm>
            <a:off x="12810066" y="6478694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2" name="Google Shape;282;p25"/>
          <p:cNvSpPr txBox="1"/>
          <p:nvPr>
            <p:ph idx="4" type="body"/>
          </p:nvPr>
        </p:nvSpPr>
        <p:spPr>
          <a:xfrm>
            <a:off x="18326100" y="6478694"/>
            <a:ext cx="48300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283" name="Google Shape;283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>
            <p:ph idx="5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5" name="Google Shape;285;p25"/>
          <p:cNvSpPr txBox="1"/>
          <p:nvPr>
            <p:ph idx="6" type="body"/>
          </p:nvPr>
        </p:nvSpPr>
        <p:spPr>
          <a:xfrm>
            <a:off x="1778000" y="5586940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6" name="Google Shape;286;p25"/>
          <p:cNvSpPr txBox="1"/>
          <p:nvPr>
            <p:ph idx="7" type="body"/>
          </p:nvPr>
        </p:nvSpPr>
        <p:spPr>
          <a:xfrm>
            <a:off x="7294033" y="5586940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7" name="Google Shape;287;p25"/>
          <p:cNvSpPr txBox="1"/>
          <p:nvPr>
            <p:ph idx="8" type="body"/>
          </p:nvPr>
        </p:nvSpPr>
        <p:spPr>
          <a:xfrm>
            <a:off x="12810066" y="5586940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8" name="Google Shape;288;p25"/>
          <p:cNvSpPr txBox="1"/>
          <p:nvPr>
            <p:ph idx="9" type="body"/>
          </p:nvPr>
        </p:nvSpPr>
        <p:spPr>
          <a:xfrm>
            <a:off x="18326100" y="5586940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89" name="Google Shape;289;p25"/>
          <p:cNvSpPr txBox="1"/>
          <p:nvPr/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/>
          </a:p>
        </p:txBody>
      </p:sp>
      <p:sp>
        <p:nvSpPr>
          <p:cNvPr id="290" name="Google Shape;290;p25"/>
          <p:cNvSpPr txBox="1"/>
          <p:nvPr>
            <p:ph idx="13" type="body"/>
          </p:nvPr>
        </p:nvSpPr>
        <p:spPr>
          <a:xfrm>
            <a:off x="1778000" y="3623733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cxnSp>
        <p:nvCxnSpPr>
          <p:cNvPr id="291" name="Google Shape;291;p25"/>
          <p:cNvCxnSpPr/>
          <p:nvPr/>
        </p:nvCxnSpPr>
        <p:spPr>
          <a:xfrm>
            <a:off x="6954974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cxnSp>
        <p:nvCxnSpPr>
          <p:cNvPr id="292" name="Google Shape;292;p25"/>
          <p:cNvCxnSpPr/>
          <p:nvPr/>
        </p:nvCxnSpPr>
        <p:spPr>
          <a:xfrm>
            <a:off x="12131858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cxnSp>
        <p:nvCxnSpPr>
          <p:cNvPr id="293" name="Google Shape;293;p25"/>
          <p:cNvCxnSpPr/>
          <p:nvPr/>
        </p:nvCxnSpPr>
        <p:spPr>
          <a:xfrm>
            <a:off x="17307402" y="2409412"/>
            <a:ext cx="5061000" cy="0"/>
          </a:xfrm>
          <a:prstGeom prst="straightConnector1">
            <a:avLst/>
          </a:prstGeom>
          <a:noFill/>
          <a:ln cap="flat" cmpd="sng" w="101600">
            <a:solidFill>
              <a:srgbClr val="4C4C4C"/>
            </a:solidFill>
            <a:prstDash val="solid"/>
            <a:miter lim="400000"/>
            <a:headEnd len="sm" w="sm" type="triangle"/>
            <a:tailEnd len="med" w="med" type="oval"/>
          </a:ln>
        </p:spPr>
      </p:cxnSp>
      <p:cxnSp>
        <p:nvCxnSpPr>
          <p:cNvPr id="294" name="Google Shape;294;p25"/>
          <p:cNvCxnSpPr/>
          <p:nvPr/>
        </p:nvCxnSpPr>
        <p:spPr>
          <a:xfrm>
            <a:off x="1779183" y="2409412"/>
            <a:ext cx="5272200" cy="0"/>
          </a:xfrm>
          <a:prstGeom prst="straightConnector1">
            <a:avLst/>
          </a:prstGeom>
          <a:noFill/>
          <a:ln cap="flat" cmpd="sng" w="101600">
            <a:solidFill>
              <a:srgbClr val="F65050"/>
            </a:solidFill>
            <a:prstDash val="solid"/>
            <a:miter lim="400000"/>
            <a:headEnd len="sm" w="sm" type="triangle"/>
            <a:tailEnd len="sm" w="sm" type="triangle"/>
          </a:ln>
        </p:spPr>
      </p:cxnSp>
      <p:sp>
        <p:nvSpPr>
          <p:cNvPr id="295" name="Google Shape;295;p25"/>
          <p:cNvSpPr txBox="1"/>
          <p:nvPr/>
        </p:nvSpPr>
        <p:spPr>
          <a:xfrm>
            <a:off x="3634392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Q1 2020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8809549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Q2 2020</a:t>
            </a:r>
            <a:endParaRPr/>
          </a:p>
        </p:txBody>
      </p:sp>
      <p:sp>
        <p:nvSpPr>
          <p:cNvPr id="297" name="Google Shape;297;p25"/>
          <p:cNvSpPr txBox="1"/>
          <p:nvPr/>
        </p:nvSpPr>
        <p:spPr>
          <a:xfrm>
            <a:off x="13986433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Q3 2020</a:t>
            </a:r>
            <a:endParaRPr/>
          </a:p>
        </p:txBody>
      </p:sp>
      <p:sp>
        <p:nvSpPr>
          <p:cNvPr id="298" name="Google Shape;298;p25"/>
          <p:cNvSpPr txBox="1"/>
          <p:nvPr/>
        </p:nvSpPr>
        <p:spPr>
          <a:xfrm>
            <a:off x="19158006" y="2684059"/>
            <a:ext cx="156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4C4C4C"/>
                </a:solidFill>
                <a:latin typeface="Arial"/>
                <a:ea typeface="Arial"/>
                <a:cs typeface="Arial"/>
                <a:sym typeface="Arial"/>
              </a:rPr>
              <a:t>Q4 2020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imeline">
  <p:cSld name="Dark - Timeline">
    <p:bg>
      <p:bgPr>
        <a:solidFill>
          <a:srgbClr val="20202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Picture 7" id="301" name="Google Shape;30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6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3" name="Google Shape;303;p26"/>
          <p:cNvSpPr txBox="1"/>
          <p:nvPr/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SUBTITLE</a:t>
            </a:r>
            <a:endParaRPr/>
          </a:p>
        </p:txBody>
      </p:sp>
      <p:sp>
        <p:nvSpPr>
          <p:cNvPr id="304" name="Google Shape;304;p26"/>
          <p:cNvSpPr txBox="1"/>
          <p:nvPr>
            <p:ph idx="2" type="body"/>
          </p:nvPr>
        </p:nvSpPr>
        <p:spPr>
          <a:xfrm>
            <a:off x="2002216" y="7857907"/>
            <a:ext cx="3831600" cy="3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5" name="Google Shape;305;p26"/>
          <p:cNvSpPr txBox="1"/>
          <p:nvPr>
            <p:ph idx="3" type="body"/>
          </p:nvPr>
        </p:nvSpPr>
        <p:spPr>
          <a:xfrm>
            <a:off x="7843672" y="7971786"/>
            <a:ext cx="3180600" cy="25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6" name="Google Shape;306;p26"/>
          <p:cNvSpPr txBox="1"/>
          <p:nvPr>
            <p:ph idx="4" type="body"/>
          </p:nvPr>
        </p:nvSpPr>
        <p:spPr>
          <a:xfrm>
            <a:off x="13028583" y="8103146"/>
            <a:ext cx="3843000" cy="3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7" name="Google Shape;307;p26"/>
          <p:cNvSpPr txBox="1"/>
          <p:nvPr>
            <p:ph idx="5" type="body"/>
          </p:nvPr>
        </p:nvSpPr>
        <p:spPr>
          <a:xfrm>
            <a:off x="18577931" y="8039303"/>
            <a:ext cx="3776100" cy="28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8" name="Google Shape;308;p26"/>
          <p:cNvSpPr txBox="1"/>
          <p:nvPr>
            <p:ph idx="6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09" name="Google Shape;309;p26"/>
          <p:cNvSpPr txBox="1"/>
          <p:nvPr>
            <p:ph idx="7" type="body"/>
          </p:nvPr>
        </p:nvSpPr>
        <p:spPr>
          <a:xfrm>
            <a:off x="1698393" y="7017835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0" name="Google Shape;310;p26"/>
          <p:cNvSpPr txBox="1"/>
          <p:nvPr>
            <p:ph idx="8" type="body"/>
          </p:nvPr>
        </p:nvSpPr>
        <p:spPr>
          <a:xfrm>
            <a:off x="7214426" y="7017835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1" name="Google Shape;311;p26"/>
          <p:cNvSpPr txBox="1"/>
          <p:nvPr>
            <p:ph idx="9" type="body"/>
          </p:nvPr>
        </p:nvSpPr>
        <p:spPr>
          <a:xfrm>
            <a:off x="12730460" y="7017835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2" name="Google Shape;312;p26"/>
          <p:cNvSpPr txBox="1"/>
          <p:nvPr>
            <p:ph idx="13" type="body"/>
          </p:nvPr>
        </p:nvSpPr>
        <p:spPr>
          <a:xfrm>
            <a:off x="18246492" y="7017835"/>
            <a:ext cx="4439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cxnSp>
        <p:nvCxnSpPr>
          <p:cNvPr id="313" name="Google Shape;313;p26"/>
          <p:cNvCxnSpPr/>
          <p:nvPr>
            <p:ph idx="14" type="body"/>
          </p:nvPr>
        </p:nvCxnSpPr>
        <p:spPr>
          <a:xfrm>
            <a:off x="-520528" y="5743954"/>
            <a:ext cx="25425000" cy="0"/>
          </a:xfrm>
          <a:prstGeom prst="straightConnector1">
            <a:avLst/>
          </a:prstGeom>
          <a:noFill/>
          <a:ln cap="flat" cmpd="sng" w="63500">
            <a:solidFill>
              <a:srgbClr val="F6505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26"/>
          <p:cNvSpPr/>
          <p:nvPr>
            <p:ph idx="15" type="body"/>
          </p:nvPr>
        </p:nvSpPr>
        <p:spPr>
          <a:xfrm>
            <a:off x="3748858" y="5574863"/>
            <a:ext cx="338100" cy="338100"/>
          </a:xfrm>
          <a:prstGeom prst="ellipse">
            <a:avLst/>
          </a:prstGeom>
          <a:solidFill>
            <a:srgbClr val="F6505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5" name="Google Shape;315;p26"/>
          <p:cNvSpPr/>
          <p:nvPr>
            <p:ph idx="16" type="body"/>
          </p:nvPr>
        </p:nvSpPr>
        <p:spPr>
          <a:xfrm>
            <a:off x="9264891" y="5574863"/>
            <a:ext cx="338100" cy="338100"/>
          </a:xfrm>
          <a:prstGeom prst="ellipse">
            <a:avLst/>
          </a:prstGeom>
          <a:solidFill>
            <a:srgbClr val="F6505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6" name="Google Shape;316;p26"/>
          <p:cNvSpPr/>
          <p:nvPr>
            <p:ph idx="17" type="body"/>
          </p:nvPr>
        </p:nvSpPr>
        <p:spPr>
          <a:xfrm>
            <a:off x="14780925" y="5574863"/>
            <a:ext cx="338100" cy="338100"/>
          </a:xfrm>
          <a:prstGeom prst="ellipse">
            <a:avLst/>
          </a:prstGeom>
          <a:solidFill>
            <a:srgbClr val="F6505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7" name="Google Shape;317;p26"/>
          <p:cNvSpPr/>
          <p:nvPr>
            <p:ph idx="18" type="body"/>
          </p:nvPr>
        </p:nvSpPr>
        <p:spPr>
          <a:xfrm>
            <a:off x="20296956" y="5574863"/>
            <a:ext cx="338100" cy="338100"/>
          </a:xfrm>
          <a:prstGeom prst="ellipse">
            <a:avLst/>
          </a:prstGeom>
          <a:solidFill>
            <a:srgbClr val="F6505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18" name="Google Shape;318;p26"/>
          <p:cNvSpPr/>
          <p:nvPr/>
        </p:nvSpPr>
        <p:spPr>
          <a:xfrm>
            <a:off x="1683495" y="6403326"/>
            <a:ext cx="4468800" cy="4976100"/>
          </a:xfrm>
          <a:prstGeom prst="rect">
            <a:avLst/>
          </a:prstGeom>
          <a:noFill/>
          <a:ln cap="flat" cmpd="sng" w="25400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6"/>
          <p:cNvSpPr/>
          <p:nvPr/>
        </p:nvSpPr>
        <p:spPr>
          <a:xfrm>
            <a:off x="7171930" y="6403326"/>
            <a:ext cx="4468800" cy="4976100"/>
          </a:xfrm>
          <a:prstGeom prst="rect">
            <a:avLst/>
          </a:prstGeom>
          <a:noFill/>
          <a:ln cap="flat" cmpd="sng" w="25400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6"/>
          <p:cNvSpPr/>
          <p:nvPr/>
        </p:nvSpPr>
        <p:spPr>
          <a:xfrm>
            <a:off x="12715563" y="6403326"/>
            <a:ext cx="4468800" cy="4976100"/>
          </a:xfrm>
          <a:prstGeom prst="rect">
            <a:avLst/>
          </a:prstGeom>
          <a:noFill/>
          <a:ln cap="flat" cmpd="sng" w="25400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6"/>
          <p:cNvSpPr/>
          <p:nvPr/>
        </p:nvSpPr>
        <p:spPr>
          <a:xfrm>
            <a:off x="18231595" y="6403326"/>
            <a:ext cx="4468800" cy="4976100"/>
          </a:xfrm>
          <a:prstGeom prst="rect">
            <a:avLst/>
          </a:prstGeom>
          <a:noFill/>
          <a:ln cap="flat" cmpd="sng" w="25400">
            <a:solidFill>
              <a:srgbClr val="333333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6"/>
          <p:cNvSpPr txBox="1"/>
          <p:nvPr>
            <p:ph idx="19" type="body"/>
          </p:nvPr>
        </p:nvSpPr>
        <p:spPr>
          <a:xfrm>
            <a:off x="2990710" y="4685417"/>
            <a:ext cx="1854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3" name="Google Shape;323;p26"/>
          <p:cNvSpPr txBox="1"/>
          <p:nvPr>
            <p:ph idx="20" type="body"/>
          </p:nvPr>
        </p:nvSpPr>
        <p:spPr>
          <a:xfrm>
            <a:off x="8506744" y="4685417"/>
            <a:ext cx="1854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4" name="Google Shape;324;p26"/>
          <p:cNvSpPr txBox="1"/>
          <p:nvPr>
            <p:ph idx="21" type="body"/>
          </p:nvPr>
        </p:nvSpPr>
        <p:spPr>
          <a:xfrm>
            <a:off x="14022778" y="4685417"/>
            <a:ext cx="1854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5" name="Google Shape;325;p26"/>
          <p:cNvSpPr txBox="1"/>
          <p:nvPr>
            <p:ph idx="22" type="body"/>
          </p:nvPr>
        </p:nvSpPr>
        <p:spPr>
          <a:xfrm>
            <a:off x="19538813" y="4685417"/>
            <a:ext cx="1854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Bullets">
  <p:cSld name="Dark - Bullets">
    <p:bg>
      <p:bgPr>
        <a:solidFill>
          <a:srgbClr val="202020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idx="1" type="body"/>
          </p:nvPr>
        </p:nvSpPr>
        <p:spPr>
          <a:xfrm>
            <a:off x="12768262" y="2123426"/>
            <a:ext cx="9837600" cy="9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8" name="Google Shape;328;p27"/>
          <p:cNvSpPr txBox="1"/>
          <p:nvPr>
            <p:ph idx="2" type="body"/>
          </p:nvPr>
        </p:nvSpPr>
        <p:spPr>
          <a:xfrm>
            <a:off x="1778000" y="5731328"/>
            <a:ext cx="10095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9" name="Google Shape;329;p2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2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331" name="Google Shape;33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Bullets">
  <p:cSld name="Dark - Bullets 2">
    <p:bg>
      <p:bgPr>
        <a:solidFill>
          <a:srgbClr val="202020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idx="1" type="body"/>
          </p:nvPr>
        </p:nvSpPr>
        <p:spPr>
          <a:xfrm>
            <a:off x="1778000" y="4942853"/>
            <a:ext cx="20828100" cy="6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4" name="Google Shape;334;p28"/>
          <p:cNvSpPr txBox="1"/>
          <p:nvPr>
            <p:ph idx="2" type="body"/>
          </p:nvPr>
        </p:nvSpPr>
        <p:spPr>
          <a:xfrm>
            <a:off x="1778000" y="3380753"/>
            <a:ext cx="194400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35" name="Google Shape;335;p2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6" name="Google Shape;336;p28"/>
          <p:cNvSpPr txBox="1"/>
          <p:nvPr>
            <p:ph idx="3" type="body"/>
          </p:nvPr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337" name="Google Shape;337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Case Study">
  <p:cSld name="Dark - Case Study">
    <p:bg>
      <p:bgPr>
        <a:solidFill>
          <a:srgbClr val="202020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9"/>
          <p:cNvSpPr txBox="1"/>
          <p:nvPr>
            <p:ph idx="1" type="body"/>
          </p:nvPr>
        </p:nvSpPr>
        <p:spPr>
          <a:xfrm>
            <a:off x="1777681" y="4676139"/>
            <a:ext cx="87645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0" name="Google Shape;340;p29"/>
          <p:cNvSpPr txBox="1"/>
          <p:nvPr>
            <p:ph idx="2" type="body"/>
          </p:nvPr>
        </p:nvSpPr>
        <p:spPr>
          <a:xfrm>
            <a:off x="1777681" y="6186689"/>
            <a:ext cx="8008500" cy="1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sz="3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1" name="Google Shape;341;p29"/>
          <p:cNvSpPr txBox="1"/>
          <p:nvPr>
            <p:ph idx="3" type="body"/>
          </p:nvPr>
        </p:nvSpPr>
        <p:spPr>
          <a:xfrm>
            <a:off x="1777681" y="8024536"/>
            <a:ext cx="78633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342" name="Google Shape;34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29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4" name="Google Shape;344;p29"/>
          <p:cNvSpPr txBox="1"/>
          <p:nvPr>
            <p:ph idx="4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Big numbers">
  <p:cSld name="Dark - Big numbers">
    <p:bg>
      <p:bgPr>
        <a:solidFill>
          <a:srgbClr val="202020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346" name="Google Shape;34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9" name="Google Shape;349;p30"/>
          <p:cNvSpPr txBox="1"/>
          <p:nvPr>
            <p:ph idx="2" type="body"/>
          </p:nvPr>
        </p:nvSpPr>
        <p:spPr>
          <a:xfrm>
            <a:off x="1778000" y="8489622"/>
            <a:ext cx="63501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0" name="Google Shape;350;p30"/>
          <p:cNvSpPr txBox="1"/>
          <p:nvPr>
            <p:ph idx="3" type="body"/>
          </p:nvPr>
        </p:nvSpPr>
        <p:spPr>
          <a:xfrm>
            <a:off x="8972550" y="8489622"/>
            <a:ext cx="63501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1" name="Google Shape;351;p30"/>
          <p:cNvSpPr txBox="1"/>
          <p:nvPr>
            <p:ph idx="4" type="body"/>
          </p:nvPr>
        </p:nvSpPr>
        <p:spPr>
          <a:xfrm>
            <a:off x="1778000" y="5015048"/>
            <a:ext cx="63501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6500"/>
              <a:buFont typeface="Arial"/>
              <a:buNone/>
              <a:defRPr b="1" sz="165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2" name="Google Shape;352;p30"/>
          <p:cNvSpPr txBox="1"/>
          <p:nvPr>
            <p:ph idx="5" type="body"/>
          </p:nvPr>
        </p:nvSpPr>
        <p:spPr>
          <a:xfrm>
            <a:off x="16167100" y="8489622"/>
            <a:ext cx="63501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sz="4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3" name="Google Shape;353;p30"/>
          <p:cNvSpPr txBox="1"/>
          <p:nvPr>
            <p:ph idx="6" type="body"/>
          </p:nvPr>
        </p:nvSpPr>
        <p:spPr>
          <a:xfrm>
            <a:off x="9017000" y="5015048"/>
            <a:ext cx="63501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500"/>
              <a:buFont typeface="Arial"/>
              <a:buNone/>
              <a:defRPr b="1" sz="165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4" name="Google Shape;354;p30"/>
          <p:cNvSpPr txBox="1"/>
          <p:nvPr>
            <p:ph idx="7" type="body"/>
          </p:nvPr>
        </p:nvSpPr>
        <p:spPr>
          <a:xfrm>
            <a:off x="16167100" y="5015048"/>
            <a:ext cx="6350100" cy="25176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500"/>
              <a:buFont typeface="Arial"/>
              <a:buNone/>
              <a:defRPr b="1" sz="16500">
                <a:solidFill>
                  <a:schemeClr val="accent4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5" name="Google Shape;355;p30"/>
          <p:cNvSpPr txBox="1"/>
          <p:nvPr>
            <p:ph idx="8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- Level 2">
  <p:cSld name="Chapter - Level 2">
    <p:bg>
      <p:bgPr>
        <a:solidFill>
          <a:srgbClr val="202020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he team">
  <p:cSld name="Dark - The team">
    <p:bg>
      <p:bgPr>
        <a:solidFill>
          <a:srgbClr val="202020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357" name="Google Shape;35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1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9" name="Google Shape;359;p31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60" name="Google Shape;360;p31"/>
          <p:cNvSpPr txBox="1"/>
          <p:nvPr/>
        </p:nvSpPr>
        <p:spPr>
          <a:xfrm>
            <a:off x="3307603" y="657146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61" name="Google Shape;361;p31"/>
          <p:cNvSpPr txBox="1"/>
          <p:nvPr/>
        </p:nvSpPr>
        <p:spPr>
          <a:xfrm>
            <a:off x="3507355" y="7052374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62" name="Google Shape;362;p31"/>
          <p:cNvSpPr txBox="1"/>
          <p:nvPr/>
        </p:nvSpPr>
        <p:spPr>
          <a:xfrm>
            <a:off x="8943559" y="657146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63" name="Google Shape;363;p31"/>
          <p:cNvSpPr txBox="1"/>
          <p:nvPr/>
        </p:nvSpPr>
        <p:spPr>
          <a:xfrm>
            <a:off x="9212415" y="7052374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64" name="Google Shape;364;p31"/>
          <p:cNvSpPr/>
          <p:nvPr>
            <p:ph idx="2" type="pic"/>
          </p:nvPr>
        </p:nvSpPr>
        <p:spPr>
          <a:xfrm>
            <a:off x="8240626" y="3810596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31"/>
          <p:cNvSpPr txBox="1"/>
          <p:nvPr/>
        </p:nvSpPr>
        <p:spPr>
          <a:xfrm>
            <a:off x="14347348" y="657146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66" name="Google Shape;366;p31"/>
          <p:cNvSpPr txBox="1"/>
          <p:nvPr/>
        </p:nvSpPr>
        <p:spPr>
          <a:xfrm>
            <a:off x="14547100" y="7052374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67" name="Google Shape;367;p31"/>
          <p:cNvSpPr/>
          <p:nvPr>
            <p:ph idx="3" type="pic"/>
          </p:nvPr>
        </p:nvSpPr>
        <p:spPr>
          <a:xfrm>
            <a:off x="13644613" y="3810596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" name="Google Shape;368;p31"/>
          <p:cNvSpPr txBox="1"/>
          <p:nvPr/>
        </p:nvSpPr>
        <p:spPr>
          <a:xfrm>
            <a:off x="20000592" y="657146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69" name="Google Shape;369;p31"/>
          <p:cNvSpPr txBox="1"/>
          <p:nvPr/>
        </p:nvSpPr>
        <p:spPr>
          <a:xfrm>
            <a:off x="20257869" y="7052374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70" name="Google Shape;370;p31"/>
          <p:cNvSpPr/>
          <p:nvPr>
            <p:ph idx="4" type="pic"/>
          </p:nvPr>
        </p:nvSpPr>
        <p:spPr>
          <a:xfrm>
            <a:off x="19297659" y="3810596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" name="Google Shape;371;p31"/>
          <p:cNvSpPr txBox="1"/>
          <p:nvPr/>
        </p:nvSpPr>
        <p:spPr>
          <a:xfrm>
            <a:off x="6075403" y="1096648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72" name="Google Shape;372;p31"/>
          <p:cNvSpPr txBox="1"/>
          <p:nvPr/>
        </p:nvSpPr>
        <p:spPr>
          <a:xfrm>
            <a:off x="5023392" y="11296830"/>
            <a:ext cx="32949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73" name="Google Shape;373;p31"/>
          <p:cNvSpPr/>
          <p:nvPr>
            <p:ph idx="5" type="pic"/>
          </p:nvPr>
        </p:nvSpPr>
        <p:spPr>
          <a:xfrm>
            <a:off x="5372470" y="8205617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" name="Google Shape;374;p31"/>
          <p:cNvSpPr txBox="1"/>
          <p:nvPr/>
        </p:nvSpPr>
        <p:spPr>
          <a:xfrm>
            <a:off x="11626338" y="1096648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75" name="Google Shape;375;p31"/>
          <p:cNvSpPr txBox="1"/>
          <p:nvPr/>
        </p:nvSpPr>
        <p:spPr>
          <a:xfrm>
            <a:off x="11853849" y="11296830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76" name="Google Shape;376;p31"/>
          <p:cNvSpPr txBox="1"/>
          <p:nvPr/>
        </p:nvSpPr>
        <p:spPr>
          <a:xfrm>
            <a:off x="17456409" y="10966484"/>
            <a:ext cx="1191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Name</a:t>
            </a:r>
            <a:endParaRPr/>
          </a:p>
        </p:txBody>
      </p:sp>
      <p:sp>
        <p:nvSpPr>
          <p:cNvPr id="377" name="Google Shape;377;p31"/>
          <p:cNvSpPr txBox="1"/>
          <p:nvPr/>
        </p:nvSpPr>
        <p:spPr>
          <a:xfrm>
            <a:off x="17656159" y="11296830"/>
            <a:ext cx="6762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r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Title</a:t>
            </a:r>
            <a:endParaRPr/>
          </a:p>
        </p:txBody>
      </p:sp>
      <p:sp>
        <p:nvSpPr>
          <p:cNvPr id="378" name="Google Shape;378;p31"/>
          <p:cNvSpPr/>
          <p:nvPr>
            <p:ph idx="6" type="pic"/>
          </p:nvPr>
        </p:nvSpPr>
        <p:spPr>
          <a:xfrm>
            <a:off x="2604869" y="3810705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7" type="body"/>
          </p:nvPr>
        </p:nvSpPr>
        <p:spPr>
          <a:xfrm>
            <a:off x="1778000" y="1765777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0" name="Google Shape;380;p31"/>
          <p:cNvSpPr/>
          <p:nvPr>
            <p:ph idx="8" type="pic"/>
          </p:nvPr>
        </p:nvSpPr>
        <p:spPr>
          <a:xfrm>
            <a:off x="10893838" y="8205617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" name="Google Shape;381;p31"/>
          <p:cNvSpPr/>
          <p:nvPr>
            <p:ph idx="9" type="pic"/>
          </p:nvPr>
        </p:nvSpPr>
        <p:spPr>
          <a:xfrm>
            <a:off x="16696148" y="8205617"/>
            <a:ext cx="259650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able 01">
  <p:cSld name="Dark - table 01">
    <p:bg>
      <p:bgPr>
        <a:solidFill>
          <a:srgbClr val="202020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383" name="Google Shape;38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2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5" name="Google Shape;385;p32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6" name="Google Shape;386;p32"/>
          <p:cNvSpPr txBox="1"/>
          <p:nvPr>
            <p:ph idx="2" type="body"/>
          </p:nvPr>
        </p:nvSpPr>
        <p:spPr>
          <a:xfrm>
            <a:off x="1645046" y="195171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graphicFrame>
        <p:nvGraphicFramePr>
          <p:cNvPr id="387" name="Google Shape;387;p32"/>
          <p:cNvGraphicFramePr/>
          <p:nvPr/>
        </p:nvGraphicFramePr>
        <p:xfrm>
          <a:off x="1965749" y="393356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{A8517A7F-50E5-46EA-AEF6-B5815052D380}</a:tableStyleId>
              </a:tblPr>
              <a:tblGrid>
                <a:gridCol w="6091625"/>
                <a:gridCol w="2072875"/>
                <a:gridCol w="4904350"/>
                <a:gridCol w="4082250"/>
                <a:gridCol w="4082250"/>
              </a:tblGrid>
              <a:tr h="858575"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BD/AM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Sum of Amount (Eur)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2020 Accrual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2020 Accrual Weighted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02452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NFL run Renewal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6.936.000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2.312.000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2.312.000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UEFA.COM</a:t>
                      </a:r>
                      <a:r>
                        <a:rPr lang="en-US" sz="2800" u="none" cap="none" strike="noStrike"/>
                        <a:t> service ops+Dev 20/21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3.000.000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1.564.000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1.564.000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Sinclair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3.589.000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1.372.000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1.097.345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OCS RP Extension May July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Werder Bremen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2.260.000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1.575.000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315.000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6 Nations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1.990.000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889.000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266.000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kicker.de</a:t>
                      </a:r>
                      <a:r>
                        <a:rPr lang="en-US" sz="2800" u="none" cap="none" strike="noStrike"/>
                        <a:t> (BE only)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F65050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1.760.000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426.000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256.000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Total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24.555.000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8.723.000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6.911.345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20245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able 02">
  <p:cSld name="Dark - table 02">
    <p:bg>
      <p:bgPr>
        <a:solidFill>
          <a:srgbClr val="20202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389" name="Google Shape;38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1" name="Google Shape;391;p33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graphicFrame>
        <p:nvGraphicFramePr>
          <p:cNvPr id="392" name="Google Shape;392;p33"/>
          <p:cNvGraphicFramePr/>
          <p:nvPr/>
        </p:nvGraphicFramePr>
        <p:xfrm>
          <a:off x="1965749" y="3933565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{A8517A7F-50E5-46EA-AEF6-B5815052D380}</a:tableStyleId>
              </a:tblPr>
              <a:tblGrid>
                <a:gridCol w="6091625"/>
                <a:gridCol w="2072875"/>
                <a:gridCol w="4904350"/>
                <a:gridCol w="4082250"/>
                <a:gridCol w="4082250"/>
              </a:tblGrid>
              <a:tr h="858575"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6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BD/AM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Sum of Amount (Eur)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2020 Accrual</a:t>
                      </a:r>
                      <a:endParaRPr/>
                    </a:p>
                  </a:txBody>
                  <a:tcPr marT="50800" marB="50800" marR="50800" marL="50800" anchor="ctr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2020 Accrual Weighted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4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NFL run Renewal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6.936.000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2.312.000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2.312.000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sng" cap="none" strike="noStrike">
                          <a:solidFill>
                            <a:schemeClr val="hlink"/>
                          </a:solidFill>
                          <a:hlinkClick r:id="rId3"/>
                        </a:rPr>
                        <a:t>UEFA.COM</a:t>
                      </a:r>
                      <a:r>
                        <a:rPr lang="en-US" sz="2800" u="none" cap="none" strike="noStrike"/>
                        <a:t> service ops+Dev 20/21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3.000.000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1.564.000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1.564.000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Sinclair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3.589.000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1.372.000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1.097.345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OCS RP Extension May July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AM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585.000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Werder Bremen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2.260.000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1.575.000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315.000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6 Nations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1.990.000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889.000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53535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266.000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53535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sng" cap="none" strike="noStrike">
                          <a:solidFill>
                            <a:schemeClr val="hlink"/>
                          </a:solidFill>
                          <a:hlinkClick r:id="rId4"/>
                        </a:rPr>
                        <a:t>kicker.de</a:t>
                      </a:r>
                      <a:r>
                        <a:rPr lang="en-US" sz="2800" u="none" cap="none" strike="noStrike"/>
                        <a:t> (BE only)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202452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BD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1.760.000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426.000</a:t>
                      </a:r>
                      <a:endParaRPr/>
                    </a:p>
                  </a:txBody>
                  <a:tcPr marT="50800" marB="50800" marR="50800" marL="50800" anchor="ctr"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lang="en-US" sz="2800" u="none" cap="none" strike="noStrike">
                          <a:solidFill>
                            <a:srgbClr val="FFFFFF"/>
                          </a:solidFill>
                        </a:rPr>
                        <a:t>256.000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333333"/>
                    </a:solidFill>
                  </a:tcPr>
                </a:tc>
              </a:tr>
              <a:tr h="858575">
                <a:tc>
                  <a:txBody>
                    <a:bodyPr/>
                    <a:lstStyle/>
                    <a:p>
                      <a:pPr indent="254000" lvl="0" marL="0" marR="25400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800"/>
                        <a:buFont typeface="Arial"/>
                        <a:buNone/>
                      </a:pPr>
                      <a:r>
                        <a:rPr b="1" lang="en-US" sz="2800" u="none" cap="none" strike="noStrike">
                          <a:solidFill>
                            <a:srgbClr val="FFFFFF"/>
                          </a:solidFill>
                        </a:rPr>
                        <a:t>Total</a:t>
                      </a:r>
                      <a:endParaRPr/>
                    </a:p>
                  </a:txBody>
                  <a:tcPr marT="50800" marB="50800" marR="50800" marL="508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94FAB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600"/>
                        <a:buFont typeface="Arial"/>
                        <a:buNone/>
                      </a:pPr>
                      <a:r>
                        <a:t/>
                      </a:r>
                      <a:endParaRPr sz="2600" u="none" cap="none" strike="noStrike"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24.555.000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8.723.000</a:t>
                      </a:r>
                      <a:endParaRPr/>
                    </a:p>
                  </a:txBody>
                  <a:tcPr marT="50800" marB="50800" marR="50800" marL="50800" anchor="ctr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  <a:tc>
                  <a:txBody>
                    <a:bodyPr/>
                    <a:lstStyle/>
                    <a:p>
                      <a:pPr indent="254000" lvl="0" marL="0" marR="25400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3200"/>
                        <a:buFont typeface="Arial"/>
                        <a:buNone/>
                      </a:pPr>
                      <a:r>
                        <a:rPr b="1" lang="en-US" sz="3200" u="none" cap="none" strike="noStrike">
                          <a:solidFill>
                            <a:srgbClr val="FFFFFF"/>
                          </a:solidFill>
                        </a:rPr>
                        <a:t>6.911.345</a:t>
                      </a:r>
                      <a:endParaRPr/>
                    </a:p>
                  </a:txBody>
                  <a:tcPr marT="50800" marB="50800" marR="50800" marL="50800" anchor="ctr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11111"/>
                    </a:solidFill>
                  </a:tcPr>
                </a:tc>
              </a:tr>
            </a:tbl>
          </a:graphicData>
        </a:graphic>
      </p:graphicFrame>
      <p:sp>
        <p:nvSpPr>
          <p:cNvPr id="393" name="Google Shape;393;p33"/>
          <p:cNvSpPr txBox="1"/>
          <p:nvPr>
            <p:ph idx="2" type="body"/>
          </p:nvPr>
        </p:nvSpPr>
        <p:spPr>
          <a:xfrm>
            <a:off x="1645046" y="195171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able 03">
  <p:cSld name="Dark - table 03">
    <p:bg>
      <p:bgPr>
        <a:solidFill>
          <a:srgbClr val="202020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395" name="Google Shape;39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4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7" name="Google Shape;397;p34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grpSp>
        <p:nvGrpSpPr>
          <p:cNvPr id="398" name="Google Shape;398;p34"/>
          <p:cNvGrpSpPr/>
          <p:nvPr/>
        </p:nvGrpSpPr>
        <p:grpSpPr>
          <a:xfrm>
            <a:off x="1799920" y="10380455"/>
            <a:ext cx="20784300" cy="1323000"/>
            <a:chOff x="0" y="-1"/>
            <a:chExt cx="20784300" cy="1323000"/>
          </a:xfrm>
        </p:grpSpPr>
        <p:sp>
          <p:nvSpPr>
            <p:cNvPr id="399" name="Google Shape;399;p34"/>
            <p:cNvSpPr/>
            <p:nvPr/>
          </p:nvSpPr>
          <p:spPr>
            <a:xfrm>
              <a:off x="0" y="-1"/>
              <a:ext cx="20784300" cy="132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0" y="-1"/>
              <a:ext cx="170400" cy="1321200"/>
            </a:xfrm>
            <a:prstGeom prst="rect">
              <a:avLst/>
            </a:prstGeom>
            <a:solidFill>
              <a:srgbClr val="F65050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34"/>
          <p:cNvGrpSpPr/>
          <p:nvPr/>
        </p:nvGrpSpPr>
        <p:grpSpPr>
          <a:xfrm>
            <a:off x="1799920" y="8295590"/>
            <a:ext cx="20784300" cy="2006700"/>
            <a:chOff x="0" y="-1"/>
            <a:chExt cx="20784300" cy="2006700"/>
          </a:xfrm>
        </p:grpSpPr>
        <p:sp>
          <p:nvSpPr>
            <p:cNvPr id="402" name="Google Shape;402;p34"/>
            <p:cNvSpPr/>
            <p:nvPr/>
          </p:nvSpPr>
          <p:spPr>
            <a:xfrm>
              <a:off x="0" y="-1"/>
              <a:ext cx="20784300" cy="20067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0" y="-1"/>
              <a:ext cx="170400" cy="2003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34"/>
          <p:cNvGrpSpPr/>
          <p:nvPr/>
        </p:nvGrpSpPr>
        <p:grpSpPr>
          <a:xfrm>
            <a:off x="1799920" y="4174427"/>
            <a:ext cx="20784300" cy="1143000"/>
            <a:chOff x="0" y="-1"/>
            <a:chExt cx="20784300" cy="1143000"/>
          </a:xfrm>
        </p:grpSpPr>
        <p:sp>
          <p:nvSpPr>
            <p:cNvPr id="405" name="Google Shape;405;p34"/>
            <p:cNvSpPr/>
            <p:nvPr/>
          </p:nvSpPr>
          <p:spPr>
            <a:xfrm>
              <a:off x="0" y="-1"/>
              <a:ext cx="20784300" cy="1143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0" y="-1"/>
              <a:ext cx="170400" cy="114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7" name="Google Shape;407;p34"/>
          <p:cNvGrpSpPr/>
          <p:nvPr/>
        </p:nvGrpSpPr>
        <p:grpSpPr>
          <a:xfrm>
            <a:off x="1799920" y="5401146"/>
            <a:ext cx="20784300" cy="2803801"/>
            <a:chOff x="0" y="-1"/>
            <a:chExt cx="20784300" cy="2803801"/>
          </a:xfrm>
        </p:grpSpPr>
        <p:sp>
          <p:nvSpPr>
            <p:cNvPr id="408" name="Google Shape;408;p34"/>
            <p:cNvSpPr/>
            <p:nvPr/>
          </p:nvSpPr>
          <p:spPr>
            <a:xfrm>
              <a:off x="0" y="0"/>
              <a:ext cx="20784300" cy="28038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0" y="-1"/>
              <a:ext cx="170400" cy="279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0" name="Google Shape;410;p34"/>
          <p:cNvSpPr txBox="1"/>
          <p:nvPr>
            <p:ph idx="2" type="body"/>
          </p:nvPr>
        </p:nvSpPr>
        <p:spPr>
          <a:xfrm>
            <a:off x="2269066" y="434481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Arial"/>
              <a:buNone/>
              <a:defRPr b="1" sz="4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1" name="Google Shape;411;p34"/>
          <p:cNvSpPr txBox="1"/>
          <p:nvPr>
            <p:ph idx="3" type="body"/>
          </p:nvPr>
        </p:nvSpPr>
        <p:spPr>
          <a:xfrm>
            <a:off x="2286000" y="10724481"/>
            <a:ext cx="131319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2" name="Google Shape;412;p34"/>
          <p:cNvSpPr txBox="1"/>
          <p:nvPr>
            <p:ph idx="4" type="body"/>
          </p:nvPr>
        </p:nvSpPr>
        <p:spPr>
          <a:xfrm>
            <a:off x="2286000" y="8549333"/>
            <a:ext cx="13137000" cy="14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3" name="Google Shape;413;p34"/>
          <p:cNvSpPr txBox="1"/>
          <p:nvPr>
            <p:ph idx="5" type="body"/>
          </p:nvPr>
        </p:nvSpPr>
        <p:spPr>
          <a:xfrm>
            <a:off x="2269066" y="5709429"/>
            <a:ext cx="13131900" cy="21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4" name="Google Shape;414;p34"/>
          <p:cNvSpPr txBox="1"/>
          <p:nvPr>
            <p:ph idx="6" type="body"/>
          </p:nvPr>
        </p:nvSpPr>
        <p:spPr>
          <a:xfrm>
            <a:off x="14322623" y="4316881"/>
            <a:ext cx="5286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Font typeface="Arial"/>
              <a:buNone/>
              <a:defRPr b="1" sz="5400">
                <a:solidFill>
                  <a:schemeClr val="accent4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5" name="Google Shape;415;p34"/>
          <p:cNvSpPr txBox="1"/>
          <p:nvPr>
            <p:ph idx="7" type="body"/>
          </p:nvPr>
        </p:nvSpPr>
        <p:spPr>
          <a:xfrm>
            <a:off x="15171341" y="5709429"/>
            <a:ext cx="4445100" cy="2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6" name="Google Shape;416;p34"/>
          <p:cNvSpPr txBox="1"/>
          <p:nvPr>
            <p:ph idx="8" type="body"/>
          </p:nvPr>
        </p:nvSpPr>
        <p:spPr>
          <a:xfrm>
            <a:off x="15188273" y="8549333"/>
            <a:ext cx="44451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7" name="Google Shape;417;p34"/>
          <p:cNvSpPr txBox="1"/>
          <p:nvPr>
            <p:ph idx="9" type="body"/>
          </p:nvPr>
        </p:nvSpPr>
        <p:spPr>
          <a:xfrm>
            <a:off x="15188273" y="10724481"/>
            <a:ext cx="44451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r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65050"/>
              </a:buClr>
              <a:buSzPts val="3200"/>
              <a:buFont typeface="Arial"/>
              <a:buNone/>
              <a:defRPr b="1" sz="32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8" name="Google Shape;418;p34"/>
          <p:cNvSpPr txBox="1"/>
          <p:nvPr>
            <p:ph idx="13" type="body"/>
          </p:nvPr>
        </p:nvSpPr>
        <p:spPr>
          <a:xfrm>
            <a:off x="20504416" y="5421175"/>
            <a:ext cx="2058300" cy="27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Font typeface="Arial"/>
              <a:buNone/>
              <a:defRPr b="1" sz="54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9" name="Google Shape;419;p34"/>
          <p:cNvSpPr txBox="1"/>
          <p:nvPr>
            <p:ph idx="14" type="body"/>
          </p:nvPr>
        </p:nvSpPr>
        <p:spPr>
          <a:xfrm>
            <a:off x="20504416" y="8295591"/>
            <a:ext cx="2058300" cy="200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400"/>
              <a:buFont typeface="Arial"/>
              <a:buNone/>
              <a:defRPr b="1" sz="5400">
                <a:solidFill>
                  <a:schemeClr val="accent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0" name="Google Shape;420;p34"/>
          <p:cNvSpPr txBox="1"/>
          <p:nvPr>
            <p:ph idx="15" type="body"/>
          </p:nvPr>
        </p:nvSpPr>
        <p:spPr>
          <a:xfrm>
            <a:off x="20504416" y="10380456"/>
            <a:ext cx="2058300" cy="132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5400"/>
              <a:buFont typeface="Arial"/>
              <a:buNone/>
              <a:defRPr b="1" sz="54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1" name="Google Shape;421;p34"/>
          <p:cNvSpPr txBox="1"/>
          <p:nvPr>
            <p:ph idx="16" type="body"/>
          </p:nvPr>
        </p:nvSpPr>
        <p:spPr>
          <a:xfrm>
            <a:off x="1645046" y="195171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collage">
  <p:cSld name="Device collage">
    <p:bg>
      <p:bgPr>
        <a:solidFill>
          <a:srgbClr val="202020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5"/>
          <p:cNvSpPr/>
          <p:nvPr>
            <p:ph idx="2" type="pic"/>
          </p:nvPr>
        </p:nvSpPr>
        <p:spPr>
          <a:xfrm>
            <a:off x="9502179" y="2349433"/>
            <a:ext cx="12506700" cy="71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4" name="Google Shape;424;p35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AppleTV-4K-HomeScreen-Deltatre.psd" id="425" name="Google Shape;42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94252" y="2236812"/>
            <a:ext cx="14561473" cy="8658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cBookPro.psd" id="426" name="Google Shape;4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0817" y="6696217"/>
            <a:ext cx="8251881" cy="490769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5"/>
          <p:cNvSpPr txBox="1"/>
          <p:nvPr>
            <p:ph idx="3" type="body"/>
          </p:nvPr>
        </p:nvSpPr>
        <p:spPr>
          <a:xfrm>
            <a:off x="1778000" y="4243143"/>
            <a:ext cx="7617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8" name="Google Shape;428;p35"/>
          <p:cNvSpPr txBox="1"/>
          <p:nvPr>
            <p:ph idx="4" type="body"/>
          </p:nvPr>
        </p:nvSpPr>
        <p:spPr>
          <a:xfrm>
            <a:off x="1778000" y="6129019"/>
            <a:ext cx="7062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29" name="Google Shape;429;p35"/>
          <p:cNvSpPr/>
          <p:nvPr>
            <p:ph idx="5" type="pic"/>
          </p:nvPr>
        </p:nvSpPr>
        <p:spPr>
          <a:xfrm>
            <a:off x="10409303" y="7019792"/>
            <a:ext cx="6255000" cy="39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Pad-Pro-13-Landscape-Silver.psd" id="430" name="Google Shape;4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967492" y="8189069"/>
            <a:ext cx="4863433" cy="374286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35"/>
          <p:cNvSpPr/>
          <p:nvPr>
            <p:ph idx="6" type="pic"/>
          </p:nvPr>
        </p:nvSpPr>
        <p:spPr>
          <a:xfrm>
            <a:off x="16164783" y="8385500"/>
            <a:ext cx="4468800" cy="3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2" name="Google Shape;432;p35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odern device">
  <p:cSld name="Modern device">
    <p:bg>
      <p:bgPr>
        <a:solidFill>
          <a:srgbClr val="202020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Pad-Pro-13-Landscape-Silver.psd" id="435" name="Google Shape;435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22529" y="2355431"/>
            <a:ext cx="11701171" cy="9005138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6"/>
          <p:cNvSpPr/>
          <p:nvPr>
            <p:ph idx="2" type="pic"/>
          </p:nvPr>
        </p:nvSpPr>
        <p:spPr>
          <a:xfrm>
            <a:off x="11707469" y="2835730"/>
            <a:ext cx="10731300" cy="8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Phone 11 - vertical.psd" id="437" name="Google Shape;43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4750" y="4722143"/>
            <a:ext cx="4459108" cy="780245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36"/>
          <p:cNvSpPr/>
          <p:nvPr>
            <p:ph idx="3" type="pic"/>
          </p:nvPr>
        </p:nvSpPr>
        <p:spPr>
          <a:xfrm>
            <a:off x="9730322" y="5506471"/>
            <a:ext cx="2868000" cy="62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9" name="Google Shape;439;p36"/>
          <p:cNvSpPr txBox="1"/>
          <p:nvPr>
            <p:ph idx="4" type="body"/>
          </p:nvPr>
        </p:nvSpPr>
        <p:spPr>
          <a:xfrm>
            <a:off x="1778000" y="4241792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0" name="Google Shape;440;p36"/>
          <p:cNvSpPr txBox="1"/>
          <p:nvPr>
            <p:ph idx="5" type="body"/>
          </p:nvPr>
        </p:nvSpPr>
        <p:spPr>
          <a:xfrm>
            <a:off x="1778000" y="6065519"/>
            <a:ext cx="73857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41" name="Google Shape;441;p36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t just Apple">
  <p:cSld name="Not just Apple">
    <p:bg>
      <p:bgPr>
        <a:solidFill>
          <a:srgbClr val="202020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/>
          <p:nvPr>
            <p:ph idx="2" type="pic"/>
          </p:nvPr>
        </p:nvSpPr>
        <p:spPr>
          <a:xfrm>
            <a:off x="11327275" y="3651250"/>
            <a:ext cx="11175900" cy="64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4" name="Google Shape;444;p37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Galaxy S10 Front.png" id="445" name="Google Shape;445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08407" y="4851400"/>
            <a:ext cx="13757990" cy="917199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7"/>
          <p:cNvSpPr/>
          <p:nvPr>
            <p:ph idx="3" type="pic"/>
          </p:nvPr>
        </p:nvSpPr>
        <p:spPr>
          <a:xfrm>
            <a:off x="3764223" y="5894023"/>
            <a:ext cx="3240000" cy="68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Samsung - tab-tablet-in-hand.psd" id="447" name="Google Shape;44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42816" y="1814458"/>
            <a:ext cx="19027419" cy="12022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7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igh Resolution only">
  <p:cSld name="High Resolution only">
    <p:bg>
      <p:bgPr>
        <a:solidFill>
          <a:srgbClr val="202020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phone-x-holding.png" id="451" name="Google Shape;451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30707" y="254000"/>
            <a:ext cx="20133575" cy="137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phone-x-holding.png" id="452" name="Google Shape;45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0365837" y="1547018"/>
            <a:ext cx="20133582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8"/>
          <p:cNvSpPr/>
          <p:nvPr>
            <p:ph idx="2" type="pic"/>
          </p:nvPr>
        </p:nvSpPr>
        <p:spPr>
          <a:xfrm>
            <a:off x="12330953" y="2277665"/>
            <a:ext cx="4282200" cy="9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4" name="Google Shape;454;p38"/>
          <p:cNvSpPr/>
          <p:nvPr>
            <p:ph idx="3" type="pic"/>
          </p:nvPr>
        </p:nvSpPr>
        <p:spPr>
          <a:xfrm>
            <a:off x="18346520" y="3560840"/>
            <a:ext cx="4282200" cy="9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5" name="Google Shape;455;p38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s from source">
  <p:cSld name="Device images from source">
    <p:bg>
      <p:bgPr>
        <a:solidFill>
          <a:srgbClr val="202020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/>
          <p:nvPr>
            <p:ph idx="2" type="pic"/>
          </p:nvPr>
        </p:nvSpPr>
        <p:spPr>
          <a:xfrm>
            <a:off x="9565060" y="1789850"/>
            <a:ext cx="13350900" cy="7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8" name="Google Shape;458;p39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AppleTV-4K-HomeScreen.png" id="459" name="Google Shape;45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534260" y="1532820"/>
            <a:ext cx="15391045" cy="9151432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/>
          <p:nvPr>
            <p:ph idx="3" type="pic"/>
          </p:nvPr>
        </p:nvSpPr>
        <p:spPr>
          <a:xfrm>
            <a:off x="9363502" y="6023477"/>
            <a:ext cx="7890600" cy="45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Mac-Pro-27-SpaceGray-transparent-Deltatre.png" id="461" name="Google Shape;46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0222" y="5715968"/>
            <a:ext cx="8657238" cy="719901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9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vice images from source 02">
  <p:cSld name="Device images from source 02">
    <p:bg>
      <p:bgPr>
        <a:solidFill>
          <a:srgbClr val="202020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0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iPad-Pro-13-Landscape-Silver.psd" id="465" name="Google Shape;46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222529" y="2355431"/>
            <a:ext cx="11701171" cy="9005138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0"/>
          <p:cNvSpPr/>
          <p:nvPr>
            <p:ph idx="2" type="pic"/>
          </p:nvPr>
        </p:nvSpPr>
        <p:spPr>
          <a:xfrm>
            <a:off x="11707469" y="2835730"/>
            <a:ext cx="10731300" cy="80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7" name="Google Shape;467;p40"/>
          <p:cNvSpPr/>
          <p:nvPr>
            <p:ph idx="3" type="pic"/>
          </p:nvPr>
        </p:nvSpPr>
        <p:spPr>
          <a:xfrm rot="-5400000">
            <a:off x="16458111" y="7223605"/>
            <a:ext cx="3031500" cy="65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Phone-XS-Deltatre.png" id="468" name="Google Shape;4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16114631" y="6908799"/>
            <a:ext cx="3667548" cy="7233348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0"/>
          <p:cNvSpPr/>
          <p:nvPr>
            <p:ph idx="4" type="pic"/>
          </p:nvPr>
        </p:nvSpPr>
        <p:spPr>
          <a:xfrm>
            <a:off x="10596850" y="6198507"/>
            <a:ext cx="2919900" cy="5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iPhone8-Portrait-SpaceGray-Deltatre.png" id="470" name="Google Shape;47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600" y="5354663"/>
            <a:ext cx="3590518" cy="7024927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pter - Level 3">
  <p:cSld name="Chapter - Level 3">
    <p:bg>
      <p:bgPr>
        <a:solidFill>
          <a:srgbClr val="20202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Text Image">
  <p:cSld name="Dark - Text Image">
    <p:bg>
      <p:bgPr>
        <a:solidFill>
          <a:srgbClr val="202020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1"/>
          <p:cNvSpPr txBox="1"/>
          <p:nvPr>
            <p:ph idx="1" type="body"/>
          </p:nvPr>
        </p:nvSpPr>
        <p:spPr>
          <a:xfrm>
            <a:off x="1778000" y="5918200"/>
            <a:ext cx="97749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74" name="Google Shape;474;p41"/>
          <p:cNvSpPr txBox="1"/>
          <p:nvPr>
            <p:ph idx="2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475" name="Google Shape;475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1"/>
          <p:cNvSpPr txBox="1"/>
          <p:nvPr>
            <p:ph idx="3" type="body"/>
          </p:nvPr>
        </p:nvSpPr>
        <p:spPr>
          <a:xfrm>
            <a:off x="1778000" y="3329953"/>
            <a:ext cx="94662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77" name="Google Shape;477;p41"/>
          <p:cNvSpPr/>
          <p:nvPr>
            <p:ph idx="4" type="pic"/>
          </p:nvPr>
        </p:nvSpPr>
        <p:spPr>
          <a:xfrm>
            <a:off x="10135136" y="0"/>
            <a:ext cx="18328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8" name="Google Shape;478;p41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Design">
  <p:cSld name="Dark - Design">
    <p:bg>
      <p:bgPr>
        <a:solidFill>
          <a:srgbClr val="202020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 txBox="1"/>
          <p:nvPr>
            <p:ph idx="1" type="body"/>
          </p:nvPr>
        </p:nvSpPr>
        <p:spPr>
          <a:xfrm>
            <a:off x="1778000" y="5918200"/>
            <a:ext cx="72252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1" name="Google Shape;481;p42"/>
          <p:cNvSpPr txBox="1"/>
          <p:nvPr>
            <p:ph idx="2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482" name="Google Shape;48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2"/>
          <p:cNvSpPr txBox="1"/>
          <p:nvPr>
            <p:ph idx="3" type="body"/>
          </p:nvPr>
        </p:nvSpPr>
        <p:spPr>
          <a:xfrm>
            <a:off x="1778000" y="3329953"/>
            <a:ext cx="8178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200"/>
              <a:buFont typeface="Arial"/>
              <a:buNone/>
              <a:defRPr b="1" sz="82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4" name="Google Shape;484;p42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Image statement">
  <p:cSld name="Dark - Image statement">
    <p:bg>
      <p:bgPr>
        <a:solidFill>
          <a:srgbClr val="202020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3"/>
          <p:cNvSpPr/>
          <p:nvPr>
            <p:ph idx="2" type="pic"/>
          </p:nvPr>
        </p:nvSpPr>
        <p:spPr>
          <a:xfrm>
            <a:off x="10135136" y="0"/>
            <a:ext cx="18328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1778000" y="5731328"/>
            <a:ext cx="97749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200"/>
              <a:buFont typeface="Arial"/>
              <a:buNone/>
              <a:defRPr b="1" sz="82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88" name="Google Shape;488;p4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489" name="Google Shape;48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tertainment images">
  <p:cSld name="Entertainment images">
    <p:bg>
      <p:bgPr>
        <a:solidFill>
          <a:srgbClr val="202020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7" id="492" name="Google Shape;49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/>
          <p:nvPr>
            <p:ph idx="2" type="pic"/>
          </p:nvPr>
        </p:nvSpPr>
        <p:spPr>
          <a:xfrm>
            <a:off x="8273250" y="0"/>
            <a:ext cx="205794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4" name="Google Shape;494;p44"/>
          <p:cNvSpPr txBox="1"/>
          <p:nvPr>
            <p:ph idx="1" type="body"/>
          </p:nvPr>
        </p:nvSpPr>
        <p:spPr>
          <a:xfrm>
            <a:off x="1778000" y="6208848"/>
            <a:ext cx="977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200"/>
              <a:buFont typeface="Arial"/>
              <a:buNone/>
              <a:defRPr b="1" sz="82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5" name="Google Shape;495;p4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6" name="Google Shape;496;p44">
            <a:hlinkClick r:id="rId3"/>
          </p:cNvPr>
          <p:cNvSpPr txBox="1"/>
          <p:nvPr>
            <p:ph idx="4" type="body"/>
          </p:nvPr>
        </p:nvSpPr>
        <p:spPr>
          <a:xfrm>
            <a:off x="1841588" y="7893050"/>
            <a:ext cx="57636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sz="3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97" name="Google Shape;497;p44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ort images">
  <p:cSld name="Sport images">
    <p:bg>
      <p:bgPr>
        <a:solidFill>
          <a:srgbClr val="202020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/>
          <p:nvPr>
            <p:ph idx="1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0" name="Google Shape;500;p45"/>
          <p:cNvSpPr/>
          <p:nvPr>
            <p:ph idx="2" type="pic"/>
          </p:nvPr>
        </p:nvSpPr>
        <p:spPr>
          <a:xfrm>
            <a:off x="8956750" y="0"/>
            <a:ext cx="192123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Picture 7" id="501" name="Google Shape;50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>
            <p:ph idx="3" type="body"/>
          </p:nvPr>
        </p:nvSpPr>
        <p:spPr>
          <a:xfrm>
            <a:off x="1778000" y="6208848"/>
            <a:ext cx="977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200"/>
              <a:buFont typeface="Arial"/>
              <a:buNone/>
              <a:defRPr b="1" sz="8200">
                <a:solidFill>
                  <a:schemeClr val="accent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3" name="Google Shape;503;p45">
            <a:hlinkClick r:id="rId3"/>
          </p:cNvPr>
          <p:cNvSpPr txBox="1"/>
          <p:nvPr>
            <p:ph idx="4" type="body"/>
          </p:nvPr>
        </p:nvSpPr>
        <p:spPr>
          <a:xfrm>
            <a:off x="1841588" y="7893050"/>
            <a:ext cx="42543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b="1" sz="3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4" name="Google Shape;504;p45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rk - Bullets">
  <p:cSld name="Dark - Bullets 3">
    <p:bg>
      <p:bgPr>
        <a:solidFill>
          <a:srgbClr val="202020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6"/>
          <p:cNvSpPr txBox="1"/>
          <p:nvPr>
            <p:ph idx="1" type="body"/>
          </p:nvPr>
        </p:nvSpPr>
        <p:spPr>
          <a:xfrm>
            <a:off x="1778000" y="4942853"/>
            <a:ext cx="20828100" cy="6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7" name="Google Shape;507;p46"/>
          <p:cNvSpPr txBox="1"/>
          <p:nvPr>
            <p:ph idx="2" type="body"/>
          </p:nvPr>
        </p:nvSpPr>
        <p:spPr>
          <a:xfrm>
            <a:off x="1778000" y="3380753"/>
            <a:ext cx="194400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08" name="Google Shape;508;p4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9" name="Google Shape;509;p46"/>
          <p:cNvSpPr txBox="1"/>
          <p:nvPr>
            <p:ph idx="3" type="body"/>
          </p:nvPr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510" name="Google Shape;510;p46"/>
          <p:cNvPicPr preferRelativeResize="0"/>
          <p:nvPr/>
        </p:nvPicPr>
        <p:blipFill rotWithShape="1">
          <a:blip r:embed="rId2">
            <a:alphaModFix amt="44550"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Text">
  <p:cSld name="White - Tex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1778000" y="4986226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3" name="Google Shape;513;p47"/>
          <p:cNvSpPr txBox="1"/>
          <p:nvPr>
            <p:ph idx="2" type="body"/>
          </p:nvPr>
        </p:nvSpPr>
        <p:spPr>
          <a:xfrm>
            <a:off x="1778000" y="25400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  <a:defRPr b="1" sz="8200">
                <a:solidFill>
                  <a:srgbClr val="20245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4" name="Google Shape;514;p4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5" name="Google Shape;515;p4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6" name="Google Shape;516;p47"/>
          <p:cNvSpPr txBox="1"/>
          <p:nvPr>
            <p:ph idx="4" type="body"/>
          </p:nvPr>
        </p:nvSpPr>
        <p:spPr>
          <a:xfrm>
            <a:off x="12903200" y="4986226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Picture 7" id="517" name="Google Shape;517;p47"/>
          <p:cNvPicPr preferRelativeResize="0"/>
          <p:nvPr/>
        </p:nvPicPr>
        <p:blipFill rotWithShape="1">
          <a:blip r:embed="rId2">
            <a:alphaModFix amt="44550"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7"/>
          <p:cNvSpPr txBox="1"/>
          <p:nvPr>
            <p:ph idx="5" type="body"/>
          </p:nvPr>
        </p:nvSpPr>
        <p:spPr>
          <a:xfrm>
            <a:off x="1778000" y="40993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19" name="Google Shape;519;p47"/>
          <p:cNvSpPr txBox="1"/>
          <p:nvPr>
            <p:ph idx="6" type="body"/>
          </p:nvPr>
        </p:nvSpPr>
        <p:spPr>
          <a:xfrm>
            <a:off x="12903200" y="409934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  <a:defRPr b="1" sz="4000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Deltatre logo - RGB_red.png" id="520" name="Google Shape;520;p47"/>
          <p:cNvPicPr preferRelativeResize="0"/>
          <p:nvPr/>
        </p:nvPicPr>
        <p:blipFill rotWithShape="1">
          <a:blip r:embed="rId3">
            <a:alphaModFix/>
          </a:blip>
          <a:srcRect b="5428" l="0" r="0" t="5428"/>
          <a:stretch/>
        </p:blipFill>
        <p:spPr>
          <a:xfrm>
            <a:off x="1778000" y="12471399"/>
            <a:ext cx="1320796" cy="224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White - Bullets">
  <p:cSld name="White - Bullets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"/>
          <p:cNvSpPr txBox="1"/>
          <p:nvPr>
            <p:ph idx="1" type="body"/>
          </p:nvPr>
        </p:nvSpPr>
        <p:spPr>
          <a:xfrm>
            <a:off x="1778000" y="5017012"/>
            <a:ext cx="20828100" cy="66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3" name="Google Shape;523;p48"/>
          <p:cNvSpPr txBox="1"/>
          <p:nvPr>
            <p:ph idx="2" type="body"/>
          </p:nvPr>
        </p:nvSpPr>
        <p:spPr>
          <a:xfrm>
            <a:off x="1778000" y="2425713"/>
            <a:ext cx="194400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  <a:defRPr b="1" sz="8200">
                <a:solidFill>
                  <a:srgbClr val="20245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4" name="Google Shape;524;p4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2600"/>
              <a:buFont typeface="Arial"/>
              <a:buNone/>
              <a:defRPr>
                <a:solidFill>
                  <a:srgbClr val="333333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8"/>
          <p:cNvSpPr txBox="1"/>
          <p:nvPr>
            <p:ph idx="3" type="body"/>
          </p:nvPr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6" name="Google Shape;526;p48"/>
          <p:cNvSpPr/>
          <p:nvPr>
            <p:ph idx="4" type="pic"/>
          </p:nvPr>
        </p:nvSpPr>
        <p:spPr>
          <a:xfrm>
            <a:off x="1778000" y="12457714"/>
            <a:ext cx="1320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p - Text Image">
  <p:cSld name="Corp - Text Image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/>
          <p:nvPr>
            <p:ph idx="1" type="body"/>
          </p:nvPr>
        </p:nvSpPr>
        <p:spPr>
          <a:xfrm>
            <a:off x="1778000" y="5918200"/>
            <a:ext cx="9774900" cy="6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3429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800"/>
              <a:buChar char="•"/>
              <a:defRPr/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29" name="Google Shape;529;p49"/>
          <p:cNvSpPr txBox="1"/>
          <p:nvPr>
            <p:ph idx="2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30" name="Google Shape;530;p49"/>
          <p:cNvSpPr txBox="1"/>
          <p:nvPr>
            <p:ph idx="3" type="body"/>
          </p:nvPr>
        </p:nvSpPr>
        <p:spPr>
          <a:xfrm>
            <a:off x="1778000" y="3329953"/>
            <a:ext cx="94662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  <a:defRPr b="1" sz="8200">
                <a:solidFill>
                  <a:srgbClr val="202452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Deltatre logo - RGB_red.png" id="531" name="Google Shape;531;p49"/>
          <p:cNvPicPr preferRelativeResize="0"/>
          <p:nvPr/>
        </p:nvPicPr>
        <p:blipFill rotWithShape="1">
          <a:blip r:embed="rId2">
            <a:alphaModFix/>
          </a:blip>
          <a:srcRect b="5428" l="0" r="0" t="5428"/>
          <a:stretch/>
        </p:blipFill>
        <p:spPr>
          <a:xfrm>
            <a:off x="1778000" y="12471399"/>
            <a:ext cx="1320796" cy="224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9"/>
          <p:cNvSpPr/>
          <p:nvPr>
            <p:ph idx="4" type="pic"/>
          </p:nvPr>
        </p:nvSpPr>
        <p:spPr>
          <a:xfrm>
            <a:off x="10135136" y="0"/>
            <a:ext cx="18328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3" name="Google Shape;533;p49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p - Image Statementt">
  <p:cSld name="Corp - Image Statementt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/>
          <p:nvPr>
            <p:ph idx="2" type="pic"/>
          </p:nvPr>
        </p:nvSpPr>
        <p:spPr>
          <a:xfrm>
            <a:off x="10135136" y="0"/>
            <a:ext cx="183288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6" name="Google Shape;536;p50"/>
          <p:cNvSpPr txBox="1"/>
          <p:nvPr>
            <p:ph idx="1" type="body"/>
          </p:nvPr>
        </p:nvSpPr>
        <p:spPr>
          <a:xfrm>
            <a:off x="1778000" y="5731328"/>
            <a:ext cx="97749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  <a:defRPr b="1" sz="82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537" name="Google Shape;537;p50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  <a:defRPr b="1" sz="1800" cap="none">
                <a:solidFill>
                  <a:srgbClr val="F65050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pic>
        <p:nvPicPr>
          <p:cNvPr descr="Deltatre logo - RGB_red.png" id="538" name="Google Shape;538;p50"/>
          <p:cNvPicPr preferRelativeResize="0"/>
          <p:nvPr/>
        </p:nvPicPr>
        <p:blipFill rotWithShape="1">
          <a:blip r:embed="rId2">
            <a:alphaModFix/>
          </a:blip>
          <a:srcRect b="5428" l="0" r="0" t="5428"/>
          <a:stretch/>
        </p:blipFill>
        <p:spPr>
          <a:xfrm>
            <a:off x="1778000" y="12471399"/>
            <a:ext cx="1320796" cy="224765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 txBox="1"/>
          <p:nvPr>
            <p:ph idx="12" type="sldNum"/>
          </p:nvPr>
        </p:nvSpPr>
        <p:spPr>
          <a:xfrm>
            <a:off x="22148763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Global">
  <p:cSld name="Cover Global">
    <p:bg>
      <p:bgPr>
        <a:solidFill>
          <a:srgbClr val="F65050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r Chart 01">
  <p:cSld name="Bar Chart 01">
    <p:bg>
      <p:bgPr>
        <a:solidFill>
          <a:srgbClr val="202020"/>
        </a:solidFill>
      </p:bgPr>
    </p:bg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1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42" name="Google Shape;54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37835" y="3058471"/>
            <a:ext cx="15583200" cy="87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51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r Chart 02">
  <p:cSld name="Bar Chart 02">
    <p:bg>
      <p:bgPr>
        <a:solidFill>
          <a:srgbClr val="202020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2"/>
          <p:cNvSpPr txBox="1"/>
          <p:nvPr/>
        </p:nvSpPr>
        <p:spPr>
          <a:xfrm>
            <a:off x="1778000" y="3380753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47" name="Google Shape;547;p52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48" name="Google Shape;548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0708" y="3024311"/>
            <a:ext cx="15573300" cy="87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52"/>
          <p:cNvSpPr txBox="1"/>
          <p:nvPr/>
        </p:nvSpPr>
        <p:spPr>
          <a:xfrm>
            <a:off x="1778000" y="5373914"/>
            <a:ext cx="45948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 with an except from the design to highlight a feature visually, or totally removed. Whitespace is great!</a:t>
            </a:r>
            <a:endParaRPr/>
          </a:p>
        </p:txBody>
      </p:sp>
      <p:sp>
        <p:nvSpPr>
          <p:cNvPr id="550" name="Google Shape;550;p52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2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r Chart 03">
  <p:cSld name="Bar Chart 03">
    <p:bg>
      <p:bgPr>
        <a:solidFill>
          <a:srgbClr val="202020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3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54" name="Google Shape;554;p53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53"/>
          <p:cNvSpPr txBox="1"/>
          <p:nvPr/>
        </p:nvSpPr>
        <p:spPr>
          <a:xfrm>
            <a:off x="1778000" y="3380753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56" name="Google Shape;55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18897" y="3347541"/>
            <a:ext cx="15578400" cy="82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3"/>
          <p:cNvSpPr txBox="1"/>
          <p:nvPr/>
        </p:nvSpPr>
        <p:spPr>
          <a:xfrm>
            <a:off x="1778000" y="5373914"/>
            <a:ext cx="45948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 with an except from the design to highlight a feature visually, or totally removed. Whitespace is great!</a:t>
            </a:r>
            <a:endParaRPr/>
          </a:p>
        </p:txBody>
      </p:sp>
      <p:sp>
        <p:nvSpPr>
          <p:cNvPr id="558" name="Google Shape;558;p53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vel Chart 01">
  <p:cSld name="Level Chart 01">
    <p:bg>
      <p:bgPr>
        <a:solidFill>
          <a:srgbClr val="202020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4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61" name="Google Shape;561;p54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4"/>
          <p:cNvSpPr txBox="1"/>
          <p:nvPr/>
        </p:nvSpPr>
        <p:spPr>
          <a:xfrm>
            <a:off x="1778000" y="3380753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63" name="Google Shape;56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26611" y="3033848"/>
            <a:ext cx="15583200" cy="83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54"/>
          <p:cNvSpPr txBox="1"/>
          <p:nvPr/>
        </p:nvSpPr>
        <p:spPr>
          <a:xfrm>
            <a:off x="1778000" y="5373914"/>
            <a:ext cx="45948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 with an except from the design to highlight a feature visually, or totally removed. Whitespace is great!</a:t>
            </a:r>
            <a:endParaRPr/>
          </a:p>
        </p:txBody>
      </p:sp>
      <p:sp>
        <p:nvSpPr>
          <p:cNvPr id="565" name="Google Shape;565;p54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vel Chart 02">
  <p:cSld name="Level Chart 02">
    <p:bg>
      <p:bgPr>
        <a:solidFill>
          <a:srgbClr val="202020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5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68" name="Google Shape;568;p55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55"/>
          <p:cNvSpPr txBox="1"/>
          <p:nvPr/>
        </p:nvSpPr>
        <p:spPr>
          <a:xfrm>
            <a:off x="1778000" y="3380753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70" name="Google Shape;57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09956" y="3546202"/>
            <a:ext cx="15573300" cy="6612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5"/>
          <p:cNvSpPr txBox="1"/>
          <p:nvPr/>
        </p:nvSpPr>
        <p:spPr>
          <a:xfrm>
            <a:off x="1778000" y="5373914"/>
            <a:ext cx="45948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 with an except from the design to highlight a feature visually, or totally removed. Whitespace is great!</a:t>
            </a:r>
            <a:endParaRPr/>
          </a:p>
        </p:txBody>
      </p:sp>
      <p:sp>
        <p:nvSpPr>
          <p:cNvPr id="572" name="Google Shape;572;p55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bble Chart ">
  <p:cSld name="Bubble Chart ">
    <p:bg>
      <p:bgPr>
        <a:solidFill>
          <a:srgbClr val="202020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6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75" name="Google Shape;575;p56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56"/>
          <p:cNvSpPr txBox="1"/>
          <p:nvPr/>
        </p:nvSpPr>
        <p:spPr>
          <a:xfrm>
            <a:off x="1778000" y="3380753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77" name="Google Shape;57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07576" y="3341665"/>
            <a:ext cx="15752400" cy="83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6"/>
          <p:cNvSpPr txBox="1"/>
          <p:nvPr/>
        </p:nvSpPr>
        <p:spPr>
          <a:xfrm>
            <a:off x="1778000" y="5373914"/>
            <a:ext cx="4594800" cy="61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 with an except from the design to highlight a feature visually, or totally removed. Whitespace is great!</a:t>
            </a:r>
            <a:endParaRPr/>
          </a:p>
        </p:txBody>
      </p:sp>
      <p:sp>
        <p:nvSpPr>
          <p:cNvPr id="579" name="Google Shape;579;p56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e Chart">
  <p:cSld name="Pie Chart">
    <p:bg>
      <p:bgPr>
        <a:solidFill>
          <a:srgbClr val="202020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82" name="Google Shape;582;p57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57"/>
          <p:cNvSpPr txBox="1"/>
          <p:nvPr/>
        </p:nvSpPr>
        <p:spPr>
          <a:xfrm>
            <a:off x="1778000" y="2027815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grpSp>
        <p:nvGrpSpPr>
          <p:cNvPr id="584" name="Google Shape;584;p57"/>
          <p:cNvGrpSpPr/>
          <p:nvPr/>
        </p:nvGrpSpPr>
        <p:grpSpPr>
          <a:xfrm>
            <a:off x="15019556" y="4457570"/>
            <a:ext cx="5379600" cy="5379600"/>
            <a:chOff x="0" y="0"/>
            <a:chExt cx="5379600" cy="5379600"/>
          </a:xfrm>
        </p:grpSpPr>
        <p:pic>
          <p:nvPicPr>
            <p:cNvPr id="585" name="Google Shape;585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5379600" cy="5379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57"/>
            <p:cNvSpPr txBox="1"/>
            <p:nvPr/>
          </p:nvSpPr>
          <p:spPr>
            <a:xfrm>
              <a:off x="1239479" y="2049014"/>
              <a:ext cx="2900700" cy="128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2250" lIns="52250" spcFirstLastPara="1" rIns="52250" wrap="square" tIns="522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256"/>
                </a:buClr>
                <a:buSzPts val="8200"/>
                <a:buFont typeface="Arial"/>
                <a:buNone/>
              </a:pPr>
              <a:r>
                <a:rPr b="1" i="0" lang="en-US" sz="8200" u="none" cap="none" strike="noStrike">
                  <a:solidFill>
                    <a:srgbClr val="FF4256"/>
                  </a:solidFill>
                  <a:latin typeface="Arial"/>
                  <a:ea typeface="Arial"/>
                  <a:cs typeface="Arial"/>
                  <a:sym typeface="Arial"/>
                </a:rPr>
                <a:t>85.5%</a:t>
              </a:r>
              <a:endParaRPr/>
            </a:p>
          </p:txBody>
        </p:sp>
      </p:grpSp>
      <p:grpSp>
        <p:nvGrpSpPr>
          <p:cNvPr id="587" name="Google Shape;587;p57"/>
          <p:cNvGrpSpPr/>
          <p:nvPr/>
        </p:nvGrpSpPr>
        <p:grpSpPr>
          <a:xfrm>
            <a:off x="3037770" y="3386125"/>
            <a:ext cx="8906209" cy="6476203"/>
            <a:chOff x="0" y="0"/>
            <a:chExt cx="8906209" cy="6476203"/>
          </a:xfrm>
        </p:grpSpPr>
        <p:pic>
          <p:nvPicPr>
            <p:cNvPr id="588" name="Google Shape;588;p5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27297" y="1007203"/>
              <a:ext cx="5469000" cy="546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p57"/>
            <p:cNvSpPr txBox="1"/>
            <p:nvPr/>
          </p:nvSpPr>
          <p:spPr>
            <a:xfrm>
              <a:off x="6059809" y="0"/>
              <a:ext cx="2846400" cy="125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2250" lIns="52250" spcFirstLastPara="1" rIns="52250" wrap="square" tIns="522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4256"/>
                </a:buClr>
                <a:buSzPts val="8200"/>
                <a:buFont typeface="Arial"/>
                <a:buNone/>
              </a:pPr>
              <a:r>
                <a:rPr b="1" i="0" lang="en-US" sz="8200" u="none" cap="none" strike="noStrike">
                  <a:solidFill>
                    <a:srgbClr val="FF4256"/>
                  </a:solidFill>
                  <a:latin typeface="Arial"/>
                  <a:ea typeface="Arial"/>
                  <a:cs typeface="Arial"/>
                  <a:sym typeface="Arial"/>
                </a:rPr>
                <a:t>60%</a:t>
              </a:r>
              <a:endParaRPr/>
            </a:p>
          </p:txBody>
        </p:sp>
        <p:sp>
          <p:nvSpPr>
            <p:cNvPr id="590" name="Google Shape;590;p57"/>
            <p:cNvSpPr txBox="1"/>
            <p:nvPr/>
          </p:nvSpPr>
          <p:spPr>
            <a:xfrm>
              <a:off x="1232257" y="603737"/>
              <a:ext cx="2846400" cy="9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2250" lIns="52250" spcFirstLastPara="1" rIns="52250" wrap="square" tIns="522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5"/>
                </a:buClr>
                <a:buSzPts val="6200"/>
                <a:buFont typeface="Arial"/>
                <a:buNone/>
              </a:pPr>
              <a:r>
                <a:rPr b="1" i="0" lang="en-US" sz="6200" u="none" cap="none" strike="noStrik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20%</a:t>
              </a:r>
              <a:endParaRPr/>
            </a:p>
          </p:txBody>
        </p:sp>
        <p:sp>
          <p:nvSpPr>
            <p:cNvPr id="591" name="Google Shape;591;p57"/>
            <p:cNvSpPr txBox="1"/>
            <p:nvPr/>
          </p:nvSpPr>
          <p:spPr>
            <a:xfrm>
              <a:off x="0" y="3080931"/>
              <a:ext cx="2846400" cy="9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52250" lIns="52250" spcFirstLastPara="1" rIns="52250" wrap="square" tIns="5225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A4A4A"/>
                </a:buClr>
                <a:buSzPts val="6200"/>
                <a:buFont typeface="Arial"/>
                <a:buNone/>
              </a:pPr>
              <a:r>
                <a:rPr b="1" i="0" lang="en-US" sz="6200" u="none" cap="none" strike="noStrike">
                  <a:solidFill>
                    <a:srgbClr val="4A4A4A"/>
                  </a:solidFill>
                  <a:latin typeface="Arial"/>
                  <a:ea typeface="Arial"/>
                  <a:cs typeface="Arial"/>
                  <a:sym typeface="Arial"/>
                </a:rPr>
                <a:t>20%</a:t>
              </a:r>
              <a:endParaRPr/>
            </a:p>
          </p:txBody>
        </p:sp>
      </p:grpSp>
      <p:sp>
        <p:nvSpPr>
          <p:cNvPr id="592" name="Google Shape;592;p57"/>
          <p:cNvSpPr txBox="1"/>
          <p:nvPr/>
        </p:nvSpPr>
        <p:spPr>
          <a:xfrm>
            <a:off x="5878458" y="10402582"/>
            <a:ext cx="452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</a:t>
            </a:r>
            <a:endParaRPr/>
          </a:p>
        </p:txBody>
      </p:sp>
      <p:sp>
        <p:nvSpPr>
          <p:cNvPr id="593" name="Google Shape;593;p57"/>
          <p:cNvSpPr txBox="1"/>
          <p:nvPr/>
        </p:nvSpPr>
        <p:spPr>
          <a:xfrm>
            <a:off x="15448319" y="10402582"/>
            <a:ext cx="4522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text can be replaced</a:t>
            </a:r>
            <a:endParaRPr/>
          </a:p>
        </p:txBody>
      </p:sp>
      <p:sp>
        <p:nvSpPr>
          <p:cNvPr id="594" name="Google Shape;594;p57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rves Chart 01">
  <p:cSld name="Curves Chart 01">
    <p:bg>
      <p:bgPr>
        <a:solidFill>
          <a:srgbClr val="202020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8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597" name="Google Shape;597;p58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58"/>
          <p:cNvSpPr txBox="1"/>
          <p:nvPr/>
        </p:nvSpPr>
        <p:spPr>
          <a:xfrm>
            <a:off x="1778000" y="2027815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599" name="Google Shape;599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33692" y="3157537"/>
            <a:ext cx="14715300" cy="87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58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rves Chart 02">
  <p:cSld name="Curves Chart 02">
    <p:bg>
      <p:bgPr>
        <a:solidFill>
          <a:srgbClr val="202020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9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603" name="Google Shape;603;p59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1778000" y="2027815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605" name="Google Shape;60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0626" y="3157537"/>
            <a:ext cx="14738400" cy="87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9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oints Chart">
  <p:cSld name="Points Chart">
    <p:bg>
      <p:bgPr>
        <a:solidFill>
          <a:srgbClr val="202020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0"/>
          <p:cNvSpPr txBox="1"/>
          <p:nvPr/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65050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sp>
        <p:nvSpPr>
          <p:cNvPr id="609" name="Google Shape;609;p60"/>
          <p:cNvSpPr txBox="1"/>
          <p:nvPr/>
        </p:nvSpPr>
        <p:spPr>
          <a:xfrm>
            <a:off x="22295205" y="12344400"/>
            <a:ext cx="2994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b="0" i="0" lang="en-US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2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>
            <a:off x="1778000" y="2027815"/>
            <a:ext cx="3444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b="1" i="0" lang="en-US" sz="8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Charts</a:t>
            </a:r>
            <a:endParaRPr/>
          </a:p>
        </p:txBody>
      </p:sp>
      <p:pic>
        <p:nvPicPr>
          <p:cNvPr id="611" name="Google Shape;611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13146" y="3157537"/>
            <a:ext cx="14705400" cy="87363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0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OTT">
  <p:cSld name="Cover OTT">
    <p:bg>
      <p:bgPr>
        <a:solidFill>
          <a:srgbClr val="FE7155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1"/>
          <p:cNvSpPr txBox="1"/>
          <p:nvPr>
            <p:ph idx="12" type="sldNum"/>
          </p:nvPr>
        </p:nvSpPr>
        <p:spPr>
          <a:xfrm>
            <a:off x="22174163" y="12340166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ey Bg">
  <p:cSld name="Grey Bg">
    <p:bg>
      <p:bgPr>
        <a:solidFill>
          <a:srgbClr val="202020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2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rporate">
  <p:cSld name="Corporate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3"/>
          <p:cNvSpPr/>
          <p:nvPr>
            <p:ph idx="2" type="pic"/>
          </p:nvPr>
        </p:nvSpPr>
        <p:spPr>
          <a:xfrm>
            <a:off x="1778000" y="12457714"/>
            <a:ext cx="13209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9" name="Google Shape;619;p63"/>
          <p:cNvSpPr txBox="1"/>
          <p:nvPr>
            <p:ph idx="12" type="sldNum"/>
          </p:nvPr>
        </p:nvSpPr>
        <p:spPr>
          <a:xfrm>
            <a:off x="22174302" y="12349446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Live">
  <p:cSld name="Cover Live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Design">
  <p:cSld name="Cover Design">
    <p:bg>
      <p:bgPr>
        <a:solidFill>
          <a:srgbClr val="6F57C4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1" sz="12000">
                <a:solidFill>
                  <a:srgbClr val="FFFFFF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 Digital">
  <p:cSld name="Cover Digital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453"/>
              </a:buClr>
              <a:buSzPts val="12000"/>
              <a:buFont typeface="Arial"/>
              <a:buNone/>
              <a:defRPr b="1" sz="12000">
                <a:solidFill>
                  <a:srgbClr val="212453"/>
                </a:solidFill>
              </a:defRPr>
            </a:lvl1pPr>
            <a:lvl2pPr indent="-314325" lvl="1" marL="914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2pPr>
            <a:lvl3pPr indent="-314325" lvl="2" marL="1371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3pPr>
            <a:lvl4pPr indent="-314325" lvl="3" marL="1828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4pPr>
            <a:lvl5pPr indent="-314325" lvl="4" marL="22860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5pPr>
            <a:lvl6pPr indent="-314325" lvl="5" marL="2743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6pPr>
            <a:lvl7pPr indent="-314325" lvl="6" marL="32004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7pPr>
            <a:lvl8pPr indent="-314325" lvl="7" marL="36576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8pPr>
            <a:lvl9pPr indent="-314325" lvl="8" marL="41148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22147277" y="12344400"/>
            <a:ext cx="4857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sz="2600">
                <a:solidFill>
                  <a:srgbClr val="92929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3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22174163" y="12340166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  <a:defRPr b="0" i="0" sz="2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1689100" y="355600"/>
            <a:ext cx="21005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0"/>
              <a:buFont typeface="Arial"/>
              <a:buNone/>
              <a:defRPr b="1" i="0" sz="120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689100" y="3149600"/>
            <a:ext cx="21005700" cy="929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06400" lvl="0" marL="4572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1950" lvl="1" marL="9144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1950" lvl="3" marL="18288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1950" lvl="4" marL="22860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1950" lvl="5" marL="27432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1950" lvl="6" marL="32004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1950" lvl="7" marL="36576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1950" lvl="8" marL="4114800" marR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100"/>
              <a:buFont typeface="Arial"/>
              <a:buChar char="•"/>
              <a:defRPr b="0" i="0" sz="2800" u="none" cap="none" strike="noStrike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23.jpg"/><Relationship Id="rId4" Type="http://schemas.openxmlformats.org/officeDocument/2006/relationships/image" Target="../media/image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audit.app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4"/>
          <p:cNvSpPr/>
          <p:nvPr/>
        </p:nvSpPr>
        <p:spPr>
          <a:xfrm>
            <a:off x="-555080" y="-381000"/>
            <a:ext cx="25553690" cy="14791532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5" name="Google Shape;625;p6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8" r="748" t="0"/>
          <a:stretch/>
        </p:blipFill>
        <p:spPr>
          <a:xfrm>
            <a:off x="-555125" y="-381000"/>
            <a:ext cx="25553700" cy="14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64"/>
          <p:cNvSpPr txBox="1"/>
          <p:nvPr/>
        </p:nvSpPr>
        <p:spPr>
          <a:xfrm>
            <a:off x="1561702" y="-2755900"/>
            <a:ext cx="21260598" cy="175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627" name="Google Shape;627;p64"/>
          <p:cNvSpPr txBox="1"/>
          <p:nvPr>
            <p:ph idx="1" type="body"/>
          </p:nvPr>
        </p:nvSpPr>
        <p:spPr>
          <a:xfrm>
            <a:off x="-555050" y="7533850"/>
            <a:ext cx="255537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>
                <a:solidFill>
                  <a:srgbClr val="474747"/>
                </a:solidFill>
              </a:rPr>
              <a:t>Kubernetes</a:t>
            </a:r>
            <a:r>
              <a:rPr lang="en-US">
                <a:solidFill>
                  <a:srgbClr val="394FAB"/>
                </a:solidFill>
              </a:rPr>
              <a:t> </a:t>
            </a:r>
            <a:r>
              <a:rPr lang="en-US">
                <a:solidFill>
                  <a:srgbClr val="F65050"/>
                </a:solidFill>
              </a:rPr>
              <a:t>Security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rgbClr val="474747"/>
                </a:solidFill>
              </a:rPr>
              <a:t>topics</a:t>
            </a:r>
            <a:endParaRPr>
              <a:solidFill>
                <a:srgbClr val="474747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3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How the API server authenticates?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74"/>
          <p:cNvSpPr txBox="1"/>
          <p:nvPr>
            <p:ph idx="1" type="body"/>
          </p:nvPr>
        </p:nvSpPr>
        <p:spPr>
          <a:xfrm>
            <a:off x="1778000" y="2489200"/>
            <a:ext cx="69813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Authentication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plugins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t/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4000"/>
              <a:t>To authenticate API request Kubernetes uses authentication plugins</a:t>
            </a:r>
            <a:endParaRPr sz="4000"/>
          </a:p>
        </p:txBody>
      </p:sp>
      <p:sp>
        <p:nvSpPr>
          <p:cNvPr id="701" name="Google Shape;701;p74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Authentication plugins</a:t>
            </a:r>
            <a:r>
              <a:rPr lang="en-US" sz="3600"/>
              <a:t> attempt to </a:t>
            </a:r>
            <a:r>
              <a:rPr b="1" lang="en-US" sz="3600"/>
              <a:t>associate</a:t>
            </a:r>
            <a:r>
              <a:rPr lang="en-US" sz="3600"/>
              <a:t> the following </a:t>
            </a:r>
            <a:r>
              <a:rPr b="1" lang="en-US" sz="3600"/>
              <a:t>attributes</a:t>
            </a:r>
            <a:r>
              <a:rPr lang="en-US" sz="3600"/>
              <a:t> with the </a:t>
            </a:r>
            <a:r>
              <a:rPr b="1" lang="en-US" sz="3600"/>
              <a:t>request</a:t>
            </a:r>
            <a:r>
              <a:rPr lang="en-US" sz="3600"/>
              <a:t>: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b="1" lang="en-US" sz="3600"/>
              <a:t>username</a:t>
            </a:r>
            <a:r>
              <a:rPr lang="en-US" sz="3600"/>
              <a:t>: a string which </a:t>
            </a:r>
            <a:r>
              <a:rPr b="1" lang="en-US" sz="3600"/>
              <a:t>identifies</a:t>
            </a:r>
            <a:r>
              <a:rPr lang="en-US" sz="3600"/>
              <a:t> the end user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b="1" lang="en-US" sz="3600"/>
              <a:t>UID</a:t>
            </a:r>
            <a:r>
              <a:rPr lang="en-US" sz="3600"/>
              <a:t>: a string which </a:t>
            </a:r>
            <a:r>
              <a:rPr b="1" lang="en-US" sz="3600"/>
              <a:t>identifies</a:t>
            </a:r>
            <a:r>
              <a:rPr lang="en-US" sz="3600"/>
              <a:t> </a:t>
            </a:r>
            <a:r>
              <a:rPr b="1" lang="en-US" sz="3600"/>
              <a:t>uniquely</a:t>
            </a:r>
            <a:r>
              <a:rPr lang="en-US" sz="3600"/>
              <a:t> and consistently the end user</a:t>
            </a:r>
            <a:endParaRPr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b="1" lang="en-US" sz="3600"/>
              <a:t>groups</a:t>
            </a:r>
            <a:r>
              <a:rPr lang="en-US" sz="3600"/>
              <a:t>: a set of strings which </a:t>
            </a:r>
            <a:r>
              <a:rPr b="1" lang="en-US" sz="3600"/>
              <a:t>associate users</a:t>
            </a:r>
            <a:r>
              <a:rPr lang="en-US" sz="3600"/>
              <a:t> with a </a:t>
            </a:r>
            <a:r>
              <a:rPr b="1" lang="en-US" sz="3600"/>
              <a:t>set of grouped user</a:t>
            </a:r>
            <a:endParaRPr b="1" sz="3600"/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Char char="-"/>
            </a:pPr>
            <a:r>
              <a:rPr b="1" lang="en-US" sz="3600"/>
              <a:t>extra fields</a:t>
            </a:r>
            <a:r>
              <a:rPr lang="en-US" sz="3600"/>
              <a:t>: a map of</a:t>
            </a:r>
            <a:r>
              <a:rPr b="1" lang="en-US" sz="3600"/>
              <a:t> additional information</a:t>
            </a:r>
            <a:r>
              <a:rPr lang="en-US" sz="3600"/>
              <a:t> useful for authorizers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All </a:t>
            </a:r>
            <a:r>
              <a:rPr b="1" lang="en-US" sz="3600"/>
              <a:t>values</a:t>
            </a:r>
            <a:r>
              <a:rPr lang="en-US" sz="3600"/>
              <a:t> only hold </a:t>
            </a:r>
            <a:r>
              <a:rPr b="1" lang="en-US" sz="3600"/>
              <a:t>significance</a:t>
            </a:r>
            <a:r>
              <a:rPr lang="en-US" sz="3600"/>
              <a:t> when interpreted by an </a:t>
            </a:r>
            <a:r>
              <a:rPr b="1" lang="en-US" sz="3600"/>
              <a:t>authorizer.</a:t>
            </a:r>
            <a:endParaRPr sz="3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All </a:t>
            </a:r>
            <a:r>
              <a:rPr b="1" lang="en-US" sz="3600"/>
              <a:t>values</a:t>
            </a:r>
            <a:r>
              <a:rPr lang="en-US" sz="3600"/>
              <a:t> are </a:t>
            </a:r>
            <a:r>
              <a:rPr b="1" lang="en-US" sz="3600"/>
              <a:t>opaque</a:t>
            </a:r>
            <a:r>
              <a:rPr lang="en-US" sz="3600"/>
              <a:t> to the </a:t>
            </a:r>
            <a:r>
              <a:rPr b="1" lang="en-US" sz="3600"/>
              <a:t>authenticator</a:t>
            </a:r>
            <a:r>
              <a:rPr lang="en-US" sz="3600"/>
              <a:t>.</a:t>
            </a:r>
            <a:endParaRPr b="1" sz="3600"/>
          </a:p>
        </p:txBody>
      </p:sp>
      <p:sp>
        <p:nvSpPr>
          <p:cNvPr id="702" name="Google Shape;702;p7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03" name="Google Shape;703;p7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5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x509 certificates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6"/>
          <p:cNvSpPr txBox="1"/>
          <p:nvPr>
            <p:ph idx="1" type="body"/>
          </p:nvPr>
        </p:nvSpPr>
        <p:spPr>
          <a:xfrm>
            <a:off x="1778000" y="2489200"/>
            <a:ext cx="6981300" cy="4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x509 certs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Use case: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among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Kubernetes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components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(and not only)</a:t>
            </a:r>
            <a:endParaRPr sz="4000"/>
          </a:p>
        </p:txBody>
      </p:sp>
      <p:sp>
        <p:nvSpPr>
          <p:cNvPr id="714" name="Google Shape;714;p76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x509 provides a </a:t>
            </a:r>
            <a:r>
              <a:rPr b="1" lang="en-US" sz="3000"/>
              <a:t>standard</a:t>
            </a:r>
            <a:r>
              <a:rPr lang="en-US" sz="3000"/>
              <a:t> for certificates format to claim an identity, for which the Certicate Authority acts as </a:t>
            </a:r>
            <a:r>
              <a:rPr b="1" lang="en-US" sz="3000"/>
              <a:t>guarantor</a:t>
            </a:r>
            <a:r>
              <a:rPr lang="en-US" sz="3000"/>
              <a:t> in a </a:t>
            </a:r>
            <a:r>
              <a:rPr b="1" lang="en-US" sz="3000"/>
              <a:t>Public Key Infrastructure</a:t>
            </a:r>
            <a:r>
              <a:rPr lang="en-US" sz="3000"/>
              <a:t> (PKI).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Kubernetes requires </a:t>
            </a:r>
            <a:r>
              <a:rPr b="1" lang="en-US" sz="3000"/>
              <a:t>PKI</a:t>
            </a:r>
            <a:r>
              <a:rPr lang="en-US" sz="3000"/>
              <a:t> as so: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</a:t>
            </a:r>
            <a:r>
              <a:rPr b="1" lang="en-US" sz="3000"/>
              <a:t>CommonName</a:t>
            </a:r>
            <a:r>
              <a:rPr lang="en-US" sz="3000"/>
              <a:t> of the certificate is used then as the </a:t>
            </a:r>
            <a:r>
              <a:rPr b="1" lang="en-US" sz="3000"/>
              <a:t>username</a:t>
            </a:r>
            <a:r>
              <a:rPr lang="en-US" sz="3000"/>
              <a:t>.</a:t>
            </a:r>
            <a:endParaRPr sz="3000"/>
          </a:p>
        </p:txBody>
      </p:sp>
      <p:sp>
        <p:nvSpPr>
          <p:cNvPr id="715" name="Google Shape;715;p76"/>
          <p:cNvSpPr txBox="1"/>
          <p:nvPr>
            <p:ph idx="3" type="body"/>
          </p:nvPr>
        </p:nvSpPr>
        <p:spPr>
          <a:xfrm>
            <a:off x="1778000" y="12648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16" name="Google Shape;716;p7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graphicFrame>
        <p:nvGraphicFramePr>
          <p:cNvPr id="717" name="Google Shape;717;p76"/>
          <p:cNvGraphicFramePr/>
          <p:nvPr/>
        </p:nvGraphicFramePr>
        <p:xfrm>
          <a:off x="10795000" y="558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{C68766F5-A919-4429-B0F5-249AA74C97F0}</a:tableStyleId>
              </a:tblPr>
              <a:tblGrid>
                <a:gridCol w="3619825"/>
                <a:gridCol w="2533975"/>
                <a:gridCol w="1581475"/>
                <a:gridCol w="2000575"/>
                <a:gridCol w="15052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33333"/>
                          </a:solidFill>
                        </a:rPr>
                        <a:t>From</a:t>
                      </a:r>
                      <a:endParaRPr b="1"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33333"/>
                          </a:solidFill>
                        </a:rPr>
                        <a:t>To</a:t>
                      </a:r>
                      <a:endParaRPr b="1"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33333"/>
                          </a:solidFill>
                        </a:rPr>
                        <a:t>Client cert</a:t>
                      </a:r>
                      <a:endParaRPr b="1"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33333"/>
                          </a:solidFill>
                        </a:rPr>
                        <a:t>Kubeconfig</a:t>
                      </a:r>
                      <a:endParaRPr b="1"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rgbClr val="333333"/>
                          </a:solidFill>
                        </a:rPr>
                        <a:t>Server cert</a:t>
                      </a:r>
                      <a:endParaRPr b="1"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kubelet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*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administrator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kubelet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etcd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kube-controller-manager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kube-scheduler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kube-apiserver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etcd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etcd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/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>
                          <a:solidFill>
                            <a:srgbClr val="333333"/>
                          </a:solidFill>
                        </a:rPr>
                        <a:t>YES</a:t>
                      </a:r>
                      <a:endParaRPr sz="2400">
                        <a:solidFill>
                          <a:srgbClr val="333333"/>
                        </a:solidFill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>
            <p:ph idx="1" type="body"/>
          </p:nvPr>
        </p:nvSpPr>
        <p:spPr>
          <a:xfrm>
            <a:off x="1853850" y="3762639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You can </a:t>
            </a:r>
            <a:r>
              <a:rPr b="1" lang="en-US" sz="3000"/>
              <a:t>manage</a:t>
            </a:r>
            <a:r>
              <a:rPr lang="en-US" sz="3000"/>
              <a:t> the </a:t>
            </a:r>
            <a:r>
              <a:rPr b="1" lang="en-US" sz="3000"/>
              <a:t>root CA externally</a:t>
            </a:r>
            <a:r>
              <a:rPr lang="en-US" sz="3000"/>
              <a:t>, if you don’t</a:t>
            </a:r>
            <a:r>
              <a:rPr b="1" lang="en-US" sz="3000"/>
              <a:t> </a:t>
            </a:r>
            <a:r>
              <a:rPr lang="en-US" sz="3000"/>
              <a:t>want to inject the root </a:t>
            </a:r>
            <a:r>
              <a:rPr lang="en-US" sz="3000"/>
              <a:t>CA, by </a:t>
            </a:r>
            <a:r>
              <a:rPr lang="en-US" sz="3000"/>
              <a:t>creating and </a:t>
            </a:r>
            <a:r>
              <a:rPr b="1" lang="en-US" sz="3000"/>
              <a:t>injecting</a:t>
            </a:r>
            <a:r>
              <a:rPr lang="en-US" sz="3000"/>
              <a:t> </a:t>
            </a:r>
            <a:r>
              <a:rPr b="1" lang="en-US" sz="3000"/>
              <a:t>only the intermediate CAs</a:t>
            </a:r>
            <a:r>
              <a:rPr lang="en-US" sz="3000"/>
              <a:t> for: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kubernetes (general)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etcd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front-proxy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under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/etc/kubernetes/pki</a:t>
            </a:r>
            <a:r>
              <a:rPr lang="en-US" sz="3000"/>
              <a:t>, and the key pair for Service Account signing.</a:t>
            </a:r>
            <a:endParaRPr sz="3000"/>
          </a:p>
        </p:txBody>
      </p:sp>
      <p:sp>
        <p:nvSpPr>
          <p:cNvPr id="723" name="Google Shape;723;p77"/>
          <p:cNvSpPr txBox="1"/>
          <p:nvPr>
            <p:ph idx="2" type="body"/>
          </p:nvPr>
        </p:nvSpPr>
        <p:spPr>
          <a:xfrm>
            <a:off x="1778000" y="1854200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24" name="Google Shape;724;p7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725" name="Google Shape;725;p7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26" name="Google Shape;726;p77"/>
          <p:cNvSpPr txBox="1"/>
          <p:nvPr>
            <p:ph idx="4" type="body"/>
          </p:nvPr>
        </p:nvSpPr>
        <p:spPr>
          <a:xfrm>
            <a:off x="11829700" y="3762652"/>
            <a:ext cx="10700400" cy="8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You could leverage Hashicorp </a:t>
            </a:r>
            <a:r>
              <a:rPr b="1" lang="en-US" sz="2400"/>
              <a:t>Vault</a:t>
            </a:r>
            <a:r>
              <a:rPr lang="en-US" sz="2400"/>
              <a:t> with the </a:t>
            </a:r>
            <a:r>
              <a:rPr b="1" lang="en-US" sz="2400"/>
              <a:t>PKI Secrets Engine</a:t>
            </a:r>
            <a:r>
              <a:rPr lang="en-US" sz="2400"/>
              <a:t> to </a:t>
            </a:r>
            <a:r>
              <a:rPr b="1" lang="en-US" sz="2400"/>
              <a:t>inject</a:t>
            </a:r>
            <a:r>
              <a:rPr lang="en-US" sz="2400"/>
              <a:t>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n-US" sz="2400"/>
              <a:t>intermediate</a:t>
            </a:r>
            <a:r>
              <a:rPr lang="en-US" sz="2400"/>
              <a:t> </a:t>
            </a:r>
            <a:r>
              <a:rPr b="1" lang="en-US" sz="2400"/>
              <a:t>CA</a:t>
            </a:r>
            <a:r>
              <a:rPr lang="en-US" sz="2400"/>
              <a:t> certificates with shorter TTL (&lt; 1 year),</a:t>
            </a:r>
            <a:endParaRPr sz="2400"/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US" sz="2400"/>
              <a:t>which in case of certificates for admin users could be too much.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vault secrets enable -path=kubernetes-pki -description=</a:t>
            </a:r>
            <a:r>
              <a:rPr lang="en-US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"Kubernetes certificate chain"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pki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vault write kubernetes-pki/roles/admin-role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allowed_domains=</a:t>
            </a:r>
            <a:r>
              <a:rPr lang="en-US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"system:kube-scheduler"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organization=</a:t>
            </a:r>
            <a:r>
              <a:rPr lang="en-US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"system:kube-scheduler"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enforce_hostnames=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allow_bare_domains=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server_flag=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client_flag=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ttl=</a:t>
            </a:r>
            <a:r>
              <a:rPr lang="en-US" sz="2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 \</a:t>
            </a:r>
            <a:endParaRPr sz="2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max_ttl=</a:t>
            </a:r>
            <a:r>
              <a:rPr lang="en-US" sz="2000">
                <a:solidFill>
                  <a:srgbClr val="C53929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endParaRPr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vault write kubernetes-pki/issue/admin-role common_name=system:kube-scheduler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727" name="Google Shape;727;p77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CA protection</a:t>
            </a:r>
            <a:endParaRPr sz="5000"/>
          </a:p>
        </p:txBody>
      </p:sp>
      <p:sp>
        <p:nvSpPr>
          <p:cNvPr id="728" name="Google Shape;728;p77"/>
          <p:cNvSpPr txBox="1"/>
          <p:nvPr>
            <p:ph idx="6" type="body"/>
          </p:nvPr>
        </p:nvSpPr>
        <p:spPr>
          <a:xfrm>
            <a:off x="11829750" y="2875763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800"/>
              <a:t>CA offloading with Vault</a:t>
            </a:r>
            <a:endParaRPr sz="3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8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Bearer tokens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9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It’s an authenticator plugin </a:t>
            </a:r>
            <a:r>
              <a:rPr b="1" lang="en-US" sz="3000"/>
              <a:t>enabled by default</a:t>
            </a:r>
            <a:r>
              <a:rPr lang="en-US" sz="3000"/>
              <a:t> that uses </a:t>
            </a:r>
            <a:r>
              <a:rPr b="1" lang="en-US" sz="3000"/>
              <a:t>signed bearer tokens</a:t>
            </a:r>
            <a:r>
              <a:rPr lang="en-US" sz="3000"/>
              <a:t> to verify requests.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</a:t>
            </a:r>
            <a:r>
              <a:rPr b="1" lang="en-US" sz="3000"/>
              <a:t>signer private key</a:t>
            </a:r>
            <a:r>
              <a:rPr lang="en-US" sz="3000"/>
              <a:t> is the which one specified to the API server argument: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kube-apiserver --service-account-key-file=&lt;</a:t>
            </a:r>
            <a:r>
              <a:rPr lang="en-US" sz="29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sa.key</a:t>
            </a:r>
            <a:r>
              <a:rPr lang="en-US" sz="29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If not specified, the API server signs the SA tokens with its </a:t>
            </a:r>
            <a:r>
              <a:rPr b="1" lang="en-US" sz="3000"/>
              <a:t>private key</a:t>
            </a:r>
            <a:r>
              <a:rPr lang="en-US" sz="3000"/>
              <a:t>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Service</a:t>
            </a:r>
            <a:r>
              <a:rPr lang="en-US" sz="3000"/>
              <a:t> </a:t>
            </a:r>
            <a:r>
              <a:rPr b="1" lang="en-US" sz="3000"/>
              <a:t>accounts</a:t>
            </a:r>
            <a:r>
              <a:rPr lang="en-US" sz="3000"/>
              <a:t> are </a:t>
            </a:r>
            <a:r>
              <a:rPr b="1" lang="en-US" sz="3000"/>
              <a:t>automatically</a:t>
            </a:r>
            <a:r>
              <a:rPr lang="en-US" sz="3000"/>
              <a:t> </a:t>
            </a:r>
            <a:r>
              <a:rPr b="1" lang="en-US" sz="3000"/>
              <a:t>created</a:t>
            </a:r>
            <a:r>
              <a:rPr lang="en-US" sz="3000"/>
              <a:t> and </a:t>
            </a:r>
            <a:r>
              <a:rPr b="1" lang="en-US" sz="3000"/>
              <a:t>associated</a:t>
            </a:r>
            <a:r>
              <a:rPr lang="en-US" sz="3000"/>
              <a:t> to Pods via the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</a:t>
            </a:r>
            <a:r>
              <a:rPr lang="en-US" sz="3000"/>
              <a:t> </a:t>
            </a:r>
            <a:r>
              <a:rPr b="1" lang="en-US" sz="3000"/>
              <a:t>admission</a:t>
            </a:r>
            <a:r>
              <a:rPr lang="en-US" sz="3000"/>
              <a:t> </a:t>
            </a:r>
            <a:r>
              <a:rPr b="1" lang="en-US" sz="3000"/>
              <a:t>controller</a:t>
            </a:r>
            <a:r>
              <a:rPr lang="en-US" sz="3000"/>
              <a:t>, via the specified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serviceAccountName</a:t>
            </a:r>
            <a:r>
              <a:rPr lang="en-US" sz="3000"/>
              <a:t> field in the </a:t>
            </a:r>
            <a:r>
              <a:rPr b="1" lang="en-US" sz="3000"/>
              <a:t>pod</a:t>
            </a:r>
            <a:r>
              <a:rPr lang="en-US" sz="3000"/>
              <a:t>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3000"/>
              <a:t>, otherwise the 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-US" sz="3000"/>
              <a:t> is used.</a:t>
            </a:r>
            <a:endParaRPr sz="3000"/>
          </a:p>
        </p:txBody>
      </p:sp>
      <p:sp>
        <p:nvSpPr>
          <p:cNvPr id="739" name="Google Shape;739;p79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Service 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Account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token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Use case: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from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workload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to</a:t>
            </a:r>
            <a:endParaRPr sz="4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API server</a:t>
            </a:r>
            <a:endParaRPr sz="4000"/>
          </a:p>
        </p:txBody>
      </p:sp>
      <p:sp>
        <p:nvSpPr>
          <p:cNvPr id="740" name="Google Shape;740;p7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41" name="Google Shape;741;p7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80"/>
          <p:cNvSpPr txBox="1"/>
          <p:nvPr>
            <p:ph idx="2" type="body"/>
          </p:nvPr>
        </p:nvSpPr>
        <p:spPr>
          <a:xfrm>
            <a:off x="1778000" y="1854200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47" name="Google Shape;747;p80"/>
          <p:cNvSpPr txBox="1"/>
          <p:nvPr>
            <p:ph idx="1" type="body"/>
          </p:nvPr>
        </p:nvSpPr>
        <p:spPr>
          <a:xfrm>
            <a:off x="1853850" y="3733739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 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Service account is automatically created and associated to Pods via the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</a:t>
            </a:r>
            <a:r>
              <a:rPr lang="en-US" sz="3000">
                <a:solidFill>
                  <a:schemeClr val="dk1"/>
                </a:solidFill>
              </a:rPr>
              <a:t> admission controller.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Custom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 </a:t>
            </a:r>
            <a:r>
              <a:rPr lang="en-US" sz="3000">
                <a:solidFill>
                  <a:schemeClr val="dk1"/>
                </a:solidFill>
              </a:rPr>
              <a:t>can be request to be associated via the specified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serviceAccountName</a:t>
            </a:r>
            <a:r>
              <a:rPr lang="en-US" sz="3000">
                <a:solidFill>
                  <a:schemeClr val="dk1"/>
                </a:solidFill>
              </a:rPr>
              <a:t> field in the Pod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3000">
                <a:solidFill>
                  <a:schemeClr val="dk1"/>
                </a:solidFill>
              </a:rPr>
              <a:t>; otherwise the 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default</a:t>
            </a:r>
            <a:r>
              <a:rPr lang="en-US" sz="3000">
                <a:solidFill>
                  <a:schemeClr val="dk1"/>
                </a:solidFill>
              </a:rPr>
              <a:t> is used.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748" name="Google Shape;748;p80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749" name="Google Shape;749;p80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50" name="Google Shape;750;p80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Service Account</a:t>
            </a:r>
            <a:endParaRPr sz="5000"/>
          </a:p>
        </p:txBody>
      </p:sp>
      <p:sp>
        <p:nvSpPr>
          <p:cNvPr id="751" name="Google Shape;751;p80"/>
          <p:cNvSpPr txBox="1"/>
          <p:nvPr>
            <p:ph idx="4" type="body"/>
          </p:nvPr>
        </p:nvSpPr>
        <p:spPr>
          <a:xfrm>
            <a:off x="11829700" y="3762648"/>
            <a:ext cx="10700400" cy="41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D822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v1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Pod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my-pod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serviceAccountName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build-robot</a:t>
            </a:r>
            <a:endParaRPr sz="3000">
              <a:solidFill>
                <a:srgbClr val="29B027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2" name="Google Shape;752;p80"/>
          <p:cNvSpPr txBox="1"/>
          <p:nvPr>
            <p:ph idx="6" type="body"/>
          </p:nvPr>
        </p:nvSpPr>
        <p:spPr>
          <a:xfrm>
            <a:off x="11829750" y="2875763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 sz="5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81"/>
          <p:cNvSpPr txBox="1"/>
          <p:nvPr>
            <p:ph idx="2" type="body"/>
          </p:nvPr>
        </p:nvSpPr>
        <p:spPr>
          <a:xfrm>
            <a:off x="1778000" y="1854200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58" name="Google Shape;758;p8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759" name="Google Shape;759;p81"/>
          <p:cNvSpPr txBox="1"/>
          <p:nvPr>
            <p:ph idx="1" type="body"/>
          </p:nvPr>
        </p:nvSpPr>
        <p:spPr>
          <a:xfrm>
            <a:off x="1853850" y="3733752"/>
            <a:ext cx="95511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token is mounted </a:t>
            </a:r>
            <a:r>
              <a:rPr lang="en-US" sz="3000" u="sng"/>
              <a:t>by default</a:t>
            </a:r>
            <a:r>
              <a:rPr lang="en-US" sz="3000"/>
              <a:t> from the </a:t>
            </a:r>
            <a:r>
              <a:rPr b="1" lang="en-US" sz="3000"/>
              <a:t>Secret</a:t>
            </a:r>
            <a:r>
              <a:rPr lang="en-US" sz="3000"/>
              <a:t>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tmpfs</a:t>
            </a:r>
            <a:r>
              <a:rPr lang="en-US" sz="3000"/>
              <a:t> volume associated with the </a:t>
            </a:r>
            <a:r>
              <a:rPr b="1" lang="en-US" sz="3000"/>
              <a:t>ServiceAccount</a:t>
            </a:r>
            <a:r>
              <a:rPr lang="en-US" sz="3000"/>
              <a:t> object into pods.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</a:t>
            </a:r>
            <a:r>
              <a:rPr b="1" lang="en-US" sz="3000"/>
              <a:t>mout point</a:t>
            </a:r>
            <a:r>
              <a:rPr lang="en-US" sz="3000"/>
              <a:t> is at well-known location: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/run/secrets/kubernetes.io/serviceaccount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The </a:t>
            </a:r>
            <a:r>
              <a:rPr b="1" lang="en-US" sz="3000"/>
              <a:t>authenticator</a:t>
            </a:r>
            <a:r>
              <a:rPr lang="en-US" sz="3000"/>
              <a:t> associates: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Username: 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system:serviceaccount:&lt;</a:t>
            </a:r>
            <a:r>
              <a:rPr lang="en-US" sz="2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&gt;:&lt;</a:t>
            </a:r>
            <a:r>
              <a:rPr lang="en-US" sz="23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serviceaccount&gt;</a:t>
            </a:r>
            <a:endParaRPr sz="2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Groups: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system:serviceaccounts</a:t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system:serviceaccounts:&lt;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3000"/>
          </a:p>
        </p:txBody>
      </p:sp>
      <p:sp>
        <p:nvSpPr>
          <p:cNvPr id="760" name="Google Shape;760;p8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61" name="Google Shape;761;p81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Token mount</a:t>
            </a:r>
            <a:endParaRPr sz="5000"/>
          </a:p>
        </p:txBody>
      </p:sp>
      <p:sp>
        <p:nvSpPr>
          <p:cNvPr id="762" name="Google Shape;762;p81"/>
          <p:cNvSpPr txBox="1"/>
          <p:nvPr>
            <p:ph idx="4" type="body"/>
          </p:nvPr>
        </p:nvSpPr>
        <p:spPr>
          <a:xfrm>
            <a:off x="11829750" y="3648349"/>
            <a:ext cx="10700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kube-apiserver --service-account-lookup</a:t>
            </a:r>
            <a:endParaRPr i="1" sz="3000">
              <a:solidFill>
                <a:schemeClr val="dk1"/>
              </a:solidFill>
            </a:endParaRPr>
          </a:p>
        </p:txBody>
      </p:sp>
      <p:sp>
        <p:nvSpPr>
          <p:cNvPr id="763" name="Google Shape;763;p81"/>
          <p:cNvSpPr txBox="1"/>
          <p:nvPr>
            <p:ph idx="6" type="body"/>
          </p:nvPr>
        </p:nvSpPr>
        <p:spPr>
          <a:xfrm>
            <a:off x="11829750" y="2875763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000"/>
              <a:t>Automatically revoke deleted tokens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2"/>
          <p:cNvSpPr txBox="1"/>
          <p:nvPr>
            <p:ph idx="2" type="body"/>
          </p:nvPr>
        </p:nvSpPr>
        <p:spPr>
          <a:xfrm>
            <a:off x="1778000" y="1854200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Deny authN by default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769" name="Google Shape;769;p8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770" name="Google Shape;770;p82"/>
          <p:cNvSpPr txBox="1"/>
          <p:nvPr>
            <p:ph idx="1" type="body"/>
          </p:nvPr>
        </p:nvSpPr>
        <p:spPr>
          <a:xfrm>
            <a:off x="1853850" y="3648352"/>
            <a:ext cx="95511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That’s ok to enforce policies at the </a:t>
            </a:r>
            <a:r>
              <a:rPr b="1" lang="en-US" sz="3000"/>
              <a:t>authorization layer</a:t>
            </a:r>
            <a:r>
              <a:rPr lang="en-US" sz="3000"/>
              <a:t>, but the </a:t>
            </a:r>
            <a:r>
              <a:rPr b="1" lang="en-US" sz="3000"/>
              <a:t>authentication layer</a:t>
            </a:r>
            <a:r>
              <a:rPr lang="en-US" sz="3000"/>
              <a:t> remains </a:t>
            </a:r>
            <a:r>
              <a:rPr b="1" lang="en-US" sz="3000"/>
              <a:t>opened</a:t>
            </a:r>
            <a:r>
              <a:rPr lang="en-US" sz="3000"/>
              <a:t> by default.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Not all</a:t>
            </a:r>
            <a:r>
              <a:rPr lang="en-US" sz="3000"/>
              <a:t> services needs to authenticate to API server.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Per Pod: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spec.automountServiceAccountToken: 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2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Per ServiceAccount: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automountServiceAccountToken: 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71" name="Google Shape;771;p8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72" name="Google Shape;772;p82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Disable explicitely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token auto-mount</a:t>
            </a:r>
            <a:endParaRPr sz="5000"/>
          </a:p>
        </p:txBody>
      </p:sp>
      <p:sp>
        <p:nvSpPr>
          <p:cNvPr id="773" name="Google Shape;773;p82"/>
          <p:cNvSpPr txBox="1"/>
          <p:nvPr>
            <p:ph idx="4" type="body"/>
          </p:nvPr>
        </p:nvSpPr>
        <p:spPr>
          <a:xfrm>
            <a:off x="11829750" y="3648349"/>
            <a:ext cx="107004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000">
              <a:solidFill>
                <a:schemeClr val="dk1"/>
              </a:solidFill>
            </a:endParaRPr>
          </a:p>
        </p:txBody>
      </p:sp>
      <p:sp>
        <p:nvSpPr>
          <p:cNvPr id="774" name="Google Shape;774;p82"/>
          <p:cNvSpPr txBox="1"/>
          <p:nvPr>
            <p:ph idx="6" type="body"/>
          </p:nvPr>
        </p:nvSpPr>
        <p:spPr>
          <a:xfrm>
            <a:off x="11829750" y="2875763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Disable by default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token</a:t>
            </a:r>
            <a:r>
              <a:rPr lang="en-US" sz="5000"/>
              <a:t> </a:t>
            </a:r>
            <a:r>
              <a:rPr lang="en-US" sz="5000"/>
              <a:t>auto-mount</a:t>
            </a:r>
            <a:endParaRPr sz="5000"/>
          </a:p>
        </p:txBody>
      </p:sp>
      <p:sp>
        <p:nvSpPr>
          <p:cNvPr id="775" name="Google Shape;775;p82"/>
          <p:cNvSpPr txBox="1"/>
          <p:nvPr/>
        </p:nvSpPr>
        <p:spPr>
          <a:xfrm>
            <a:off x="11734500" y="5044550"/>
            <a:ext cx="9388200" cy="6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D461D"/>
                </a:solidFill>
                <a:latin typeface="Roboto Mono"/>
                <a:ea typeface="Roboto Mono"/>
                <a:cs typeface="Roboto Mono"/>
                <a:sym typeface="Roboto Mono"/>
              </a:rPr>
              <a:t>Bad request</a:t>
            </a:r>
            <a:endParaRPr sz="30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…or actually </a:t>
            </a:r>
            <a:r>
              <a:rPr lang="en-US" sz="3000">
                <a:solidFill>
                  <a:srgbClr val="358E2E"/>
                </a:solidFill>
                <a:latin typeface="Roboto Mono"/>
                <a:ea typeface="Roboto Mono"/>
                <a:cs typeface="Roboto Mono"/>
                <a:sym typeface="Roboto Mono"/>
              </a:rPr>
              <a:t>Good request</a:t>
            </a:r>
            <a:r>
              <a:rPr lang="en-US" sz="3000">
                <a:solidFill>
                  <a:schemeClr val="dk1"/>
                </a:solidFill>
              </a:rPr>
              <a:t>?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5"/>
          <p:cNvSpPr txBox="1"/>
          <p:nvPr>
            <p:ph idx="1" type="body"/>
          </p:nvPr>
        </p:nvSpPr>
        <p:spPr>
          <a:xfrm>
            <a:off x="1778000" y="4824150"/>
            <a:ext cx="10814100" cy="40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</a:endParaRPr>
          </a:p>
          <a:p>
            <a:pPr indent="-771456" lvl="0" marL="7841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rgbClr val="FFFFFF"/>
                </a:solidFill>
              </a:rPr>
              <a:t>DevOps Engineer @ KloudOps</a:t>
            </a:r>
            <a:endParaRPr sz="3000"/>
          </a:p>
          <a:p>
            <a:pPr indent="-771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rgbClr val="FFFFFF"/>
                </a:solidFill>
              </a:rPr>
              <a:t>Father of two big cats and soon to be husband.</a:t>
            </a:r>
            <a:endParaRPr sz="3000"/>
          </a:p>
          <a:p>
            <a:pPr indent="-771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rgbClr val="FFFFFF"/>
                </a:solidFill>
              </a:rPr>
              <a:t>Minimalism, automation, opensource, to break things.</a:t>
            </a:r>
            <a:endParaRPr sz="3000"/>
          </a:p>
          <a:p>
            <a:pPr indent="-771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rgbClr val="FFFFFF"/>
                </a:solidFill>
              </a:rPr>
              <a:t>Music, mountains, vie ferrate, bodybuilding.</a:t>
            </a:r>
            <a:endParaRPr sz="3000"/>
          </a:p>
        </p:txBody>
      </p:sp>
      <p:sp>
        <p:nvSpPr>
          <p:cNvPr id="633" name="Google Shape;633;p65"/>
          <p:cNvSpPr txBox="1"/>
          <p:nvPr>
            <p:ph idx="2" type="body"/>
          </p:nvPr>
        </p:nvSpPr>
        <p:spPr>
          <a:xfrm>
            <a:off x="1778000" y="3380753"/>
            <a:ext cx="194400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whoami</a:t>
            </a:r>
            <a:endParaRPr/>
          </a:p>
        </p:txBody>
      </p:sp>
      <p:sp>
        <p:nvSpPr>
          <p:cNvPr id="634" name="Google Shape;634;p6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635" name="Google Shape;635;p65"/>
          <p:cNvSpPr txBox="1"/>
          <p:nvPr>
            <p:ph idx="3" type="body"/>
          </p:nvPr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WHOAMI</a:t>
            </a:r>
            <a:endParaRPr/>
          </a:p>
        </p:txBody>
      </p:sp>
      <p:sp>
        <p:nvSpPr>
          <p:cNvPr id="636" name="Google Shape;636;p65"/>
          <p:cNvSpPr txBox="1"/>
          <p:nvPr/>
        </p:nvSpPr>
        <p:spPr>
          <a:xfrm>
            <a:off x="12420650" y="5511450"/>
            <a:ext cx="9555300" cy="26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-503426" lvl="0" marL="125272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2000"/>
              <a:buChar char="•"/>
            </a:pPr>
            <a:r>
              <a:rPr b="1" lang="en-US" sz="3000">
                <a:solidFill>
                  <a:schemeClr val="lt1"/>
                </a:solidFill>
              </a:rPr>
              <a:t>Github</a:t>
            </a:r>
            <a:r>
              <a:rPr b="1" lang="en-US" sz="3000">
                <a:solidFill>
                  <a:srgbClr val="F65050"/>
                </a:solidFill>
              </a:rPr>
              <a:t>: github.com/maxgio92</a:t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65050"/>
              </a:solidFill>
            </a:endParaRPr>
          </a:p>
          <a:p>
            <a:pPr indent="-503426" lvl="0" marL="125272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2000"/>
              <a:buChar char="•"/>
            </a:pPr>
            <a:r>
              <a:rPr b="1" lang="en-US" sz="3000">
                <a:solidFill>
                  <a:schemeClr val="lt1"/>
                </a:solidFill>
              </a:rPr>
              <a:t>Twitter</a:t>
            </a:r>
            <a:r>
              <a:rPr b="1" lang="en-US" sz="3000">
                <a:solidFill>
                  <a:srgbClr val="F65050"/>
                </a:solidFill>
              </a:rPr>
              <a:t>: twitter.com/maxgio92</a:t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65050"/>
              </a:solidFill>
            </a:endParaRPr>
          </a:p>
          <a:p>
            <a:pPr indent="-566926" lvl="0" marL="1252726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3000"/>
              <a:buChar char="•"/>
            </a:pPr>
            <a:r>
              <a:rPr b="1" lang="en-US" sz="3000">
                <a:solidFill>
                  <a:schemeClr val="lt1"/>
                </a:solidFill>
              </a:rPr>
              <a:t>Medium</a:t>
            </a:r>
            <a:r>
              <a:rPr b="1" lang="en-US" sz="3000">
                <a:solidFill>
                  <a:srgbClr val="F65050"/>
                </a:solidFill>
              </a:rPr>
              <a:t>: medium.com/@maxgio92</a:t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6505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3"/>
          <p:cNvSpPr txBox="1"/>
          <p:nvPr>
            <p:ph idx="1" type="body"/>
          </p:nvPr>
        </p:nvSpPr>
        <p:spPr>
          <a:xfrm>
            <a:off x="7981994" y="2123425"/>
            <a:ext cx="14623800" cy="9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“The more layers we have to prevent an attack the better”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“If an attacker is able to somehow hack that layer of authz, he has full access”</a:t>
            </a:r>
            <a:endParaRPr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2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“/reopen”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“Disabling by default is not backwards compatible, so is not a realistic option until (if) a v2 Pod API is made”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[..] workaround with Initializers [...]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“Creating a new namespace auto-creates a new service token that is set to automount so it's not a viable solution.”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chemeClr val="lt2"/>
              </a:buClr>
              <a:buSzPts val="1800"/>
              <a:buChar char="-"/>
            </a:pPr>
            <a:r>
              <a:rPr lang="en-US">
                <a:solidFill>
                  <a:schemeClr val="lt2"/>
                </a:solidFill>
              </a:rPr>
              <a:t>“/close”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1" name="Google Shape;781;p83"/>
          <p:cNvSpPr txBox="1"/>
          <p:nvPr>
            <p:ph idx="2" type="body"/>
          </p:nvPr>
        </p:nvSpPr>
        <p:spPr>
          <a:xfrm>
            <a:off x="1778000" y="2123425"/>
            <a:ext cx="6204000" cy="9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FR #57601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Enable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to disable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by default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token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lt1"/>
                </a:solidFill>
              </a:rPr>
              <a:t>auto-mount</a:t>
            </a:r>
            <a:endParaRPr sz="5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5000"/>
              <a:t>TL;DR</a:t>
            </a:r>
            <a:endParaRPr sz="5000"/>
          </a:p>
        </p:txBody>
      </p:sp>
      <p:sp>
        <p:nvSpPr>
          <p:cNvPr id="782" name="Google Shape;782;p8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783" name="Google Shape;783;p8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4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Kubernetes add-on that </a:t>
            </a:r>
            <a:r>
              <a:rPr b="1" lang="en-US" sz="3000"/>
              <a:t>inverts</a:t>
            </a:r>
            <a:r>
              <a:rPr lang="en-US" sz="3000"/>
              <a:t> via mutating admission webhook the following </a:t>
            </a:r>
            <a:r>
              <a:rPr b="1" lang="en-US" sz="3000"/>
              <a:t>insecure</a:t>
            </a:r>
            <a:r>
              <a:rPr lang="en-US" sz="3000"/>
              <a:t> </a:t>
            </a:r>
            <a:r>
              <a:rPr b="1" lang="en-US" sz="3000"/>
              <a:t>default</a:t>
            </a:r>
            <a:r>
              <a:rPr lang="en-US" sz="3000"/>
              <a:t> settings:</a:t>
            </a:r>
            <a:endParaRPr sz="3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disable by default service account </a:t>
            </a:r>
            <a:r>
              <a:rPr b="1" lang="en-US" sz="3000"/>
              <a:t>token auto-mount</a:t>
            </a:r>
            <a:endParaRPr b="1" sz="30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restrict </a:t>
            </a:r>
            <a:r>
              <a:rPr b="1" lang="en-US" sz="3000"/>
              <a:t>system calls</a:t>
            </a:r>
            <a:r>
              <a:rPr lang="en-US" sz="3000"/>
              <a:t> by adding a seccomp profile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disallow </a:t>
            </a:r>
            <a:r>
              <a:rPr b="1" lang="en-US" sz="3000"/>
              <a:t>privilege escalation:</a:t>
            </a:r>
            <a:endParaRPr b="1"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securityContext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allowPrivilegeEscalation=</a:t>
            </a:r>
            <a:r>
              <a:rPr lang="en-US" sz="3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3000"/>
              <a:t> </a:t>
            </a:r>
            <a:endParaRPr sz="3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restrict </a:t>
            </a:r>
            <a:r>
              <a:rPr b="1" lang="en-US" sz="3000"/>
              <a:t>network</a:t>
            </a:r>
            <a:r>
              <a:rPr lang="en-US" sz="3000"/>
              <a:t> communication: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419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provides three levels of custom network policy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Limits: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beta</a:t>
            </a:r>
            <a:endParaRPr sz="3000"/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-US" sz="3000"/>
              <a:t>K8s &gt;= 1.15 </a:t>
            </a:r>
            <a:r>
              <a:rPr lang="en-US" sz="3000"/>
              <a:t>(yes EKS, you can...)</a:t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789" name="Google Shape;789;p84"/>
          <p:cNvSpPr txBox="1"/>
          <p:nvPr>
            <p:ph idx="1" type="body"/>
          </p:nvPr>
        </p:nvSpPr>
        <p:spPr>
          <a:xfrm>
            <a:off x="1778000" y="258445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Non-official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prevention: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/>
              <a:t>Karydia</a:t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000"/>
              <a:t>github.com/karydia/karydia</a:t>
            </a:r>
            <a:endParaRPr b="0" sz="3000"/>
          </a:p>
        </p:txBody>
      </p:sp>
      <p:sp>
        <p:nvSpPr>
          <p:cNvPr id="790" name="Google Shape;790;p8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791" name="Google Shape;791;p8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5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On top of Kubernetes: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workload authentication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6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To establish </a:t>
            </a:r>
            <a:r>
              <a:rPr b="1" lang="en-US" sz="3000">
                <a:solidFill>
                  <a:schemeClr val="dk1"/>
                </a:solidFill>
              </a:rPr>
              <a:t>trust</a:t>
            </a:r>
            <a:r>
              <a:rPr lang="en-US" sz="3000">
                <a:solidFill>
                  <a:schemeClr val="dk1"/>
                </a:solidFill>
              </a:rPr>
              <a:t> between the </a:t>
            </a:r>
            <a:r>
              <a:rPr b="1" lang="en-US" sz="3000">
                <a:solidFill>
                  <a:schemeClr val="dk1"/>
                </a:solidFill>
              </a:rPr>
              <a:t>parties</a:t>
            </a:r>
            <a:r>
              <a:rPr lang="en-US" sz="3000">
                <a:solidFill>
                  <a:schemeClr val="dk1"/>
                </a:solidFill>
              </a:rPr>
              <a:t>, below the application layer a </a:t>
            </a:r>
            <a:r>
              <a:rPr b="1" lang="en-US" sz="3000">
                <a:solidFill>
                  <a:schemeClr val="dk1"/>
                </a:solidFill>
              </a:rPr>
              <a:t>mTLS</a:t>
            </a:r>
            <a:r>
              <a:rPr lang="en-US" sz="3000">
                <a:solidFill>
                  <a:schemeClr val="dk1"/>
                </a:solidFill>
              </a:rPr>
              <a:t> with </a:t>
            </a:r>
            <a:r>
              <a:rPr b="1" lang="en-US" sz="3000">
                <a:solidFill>
                  <a:schemeClr val="dk1"/>
                </a:solidFill>
              </a:rPr>
              <a:t>PKI</a:t>
            </a:r>
            <a:r>
              <a:rPr lang="en-US" sz="3000">
                <a:solidFill>
                  <a:schemeClr val="dk1"/>
                </a:solidFill>
              </a:rPr>
              <a:t> is there for you.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With mTLS and a proper PKI in place you establish </a:t>
            </a:r>
            <a:r>
              <a:rPr b="1" lang="en-US" sz="3000">
                <a:solidFill>
                  <a:schemeClr val="dk1"/>
                </a:solidFill>
              </a:rPr>
              <a:t>trust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mutual authentication</a:t>
            </a:r>
            <a:r>
              <a:rPr lang="en-US" sz="3000">
                <a:solidFill>
                  <a:schemeClr val="dk1"/>
                </a:solidFill>
              </a:rPr>
              <a:t> between your </a:t>
            </a:r>
            <a:r>
              <a:rPr b="1" lang="en-US" sz="3000">
                <a:solidFill>
                  <a:schemeClr val="dk1"/>
                </a:solidFill>
              </a:rPr>
              <a:t>services</a:t>
            </a:r>
            <a:r>
              <a:rPr lang="en-US" sz="3000">
                <a:solidFill>
                  <a:schemeClr val="dk1"/>
                </a:solidFill>
              </a:rPr>
              <a:t>, especially for zero trust networks.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As you don’t have kubeadm for application components you need a system to: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provide</a:t>
            </a:r>
            <a:r>
              <a:rPr lang="en-US" sz="3000">
                <a:solidFill>
                  <a:schemeClr val="dk1"/>
                </a:solidFill>
              </a:rPr>
              <a:t> the certificates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update</a:t>
            </a:r>
            <a:r>
              <a:rPr lang="en-US" sz="3000">
                <a:solidFill>
                  <a:schemeClr val="dk1"/>
                </a:solidFill>
              </a:rPr>
              <a:t> the certificates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revoke</a:t>
            </a:r>
            <a:r>
              <a:rPr lang="en-US" sz="3000">
                <a:solidFill>
                  <a:schemeClr val="dk1"/>
                </a:solidFill>
              </a:rPr>
              <a:t> the certificates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update the </a:t>
            </a:r>
            <a:r>
              <a:rPr b="1" lang="en-US" sz="3000">
                <a:solidFill>
                  <a:schemeClr val="dk1"/>
                </a:solidFill>
              </a:rPr>
              <a:t>pods</a:t>
            </a:r>
            <a:r>
              <a:rPr lang="en-US" sz="3000">
                <a:solidFill>
                  <a:schemeClr val="dk1"/>
                </a:solidFill>
              </a:rPr>
              <a:t> accordingly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client keypair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trusted CA certs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02" name="Google Shape;802;p86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Between workload services</a:t>
            </a:r>
            <a:endParaRPr sz="7600"/>
          </a:p>
        </p:txBody>
      </p:sp>
      <p:sp>
        <p:nvSpPr>
          <p:cNvPr id="803" name="Google Shape;803;p8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04" name="Google Shape;804;p8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7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mTLS with cert-manager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10" name="Google Shape;810;p8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11" name="Google Shape;811;p87"/>
          <p:cNvSpPr txBox="1"/>
          <p:nvPr/>
        </p:nvSpPr>
        <p:spPr>
          <a:xfrm>
            <a:off x="11734500" y="3733775"/>
            <a:ext cx="9551100" cy="80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An experimental </a:t>
            </a:r>
            <a:r>
              <a:rPr b="1" lang="en-US" sz="3000">
                <a:solidFill>
                  <a:schemeClr val="dk1"/>
                </a:solidFill>
              </a:rPr>
              <a:t>CSI driver</a:t>
            </a:r>
            <a:r>
              <a:rPr lang="en-US" sz="3000">
                <a:solidFill>
                  <a:schemeClr val="dk1"/>
                </a:solidFill>
              </a:rPr>
              <a:t> to manage x509 </a:t>
            </a:r>
            <a:r>
              <a:rPr b="1" lang="en-US" sz="3000">
                <a:solidFill>
                  <a:schemeClr val="dk1"/>
                </a:solidFill>
              </a:rPr>
              <a:t>ephemeral </a:t>
            </a:r>
            <a:r>
              <a:rPr lang="en-US" sz="3000">
                <a:solidFill>
                  <a:schemeClr val="dk1"/>
                </a:solidFill>
              </a:rPr>
              <a:t>keypairs </a:t>
            </a:r>
            <a:r>
              <a:rPr b="1" lang="en-US" sz="3000">
                <a:solidFill>
                  <a:schemeClr val="dk1"/>
                </a:solidFill>
              </a:rPr>
              <a:t>unique</a:t>
            </a:r>
            <a:r>
              <a:rPr lang="en-US" sz="3000">
                <a:solidFill>
                  <a:schemeClr val="dk1"/>
                </a:solidFill>
              </a:rPr>
              <a:t> to each pod.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cert-manager CSI driver leverages the ephemeral </a:t>
            </a:r>
            <a:r>
              <a:rPr b="1" lang="en-US" sz="3000">
                <a:solidFill>
                  <a:schemeClr val="dk1"/>
                </a:solidFill>
              </a:rPr>
              <a:t>inline volumes</a:t>
            </a:r>
            <a:r>
              <a:rPr lang="en-US" sz="3000">
                <a:solidFill>
                  <a:schemeClr val="dk1"/>
                </a:solidFill>
              </a:rPr>
              <a:t> with </a:t>
            </a:r>
            <a:r>
              <a:rPr b="1" lang="en-US" sz="3000">
                <a:solidFill>
                  <a:schemeClr val="dk1"/>
                </a:solidFill>
              </a:rPr>
              <a:t>CSI</a:t>
            </a:r>
            <a:r>
              <a:rPr lang="en-US" sz="3000">
                <a:solidFill>
                  <a:schemeClr val="dk1"/>
                </a:solidFill>
              </a:rPr>
              <a:t> driver as the </a:t>
            </a:r>
            <a:r>
              <a:rPr b="1" lang="en-US" sz="3000">
                <a:solidFill>
                  <a:schemeClr val="dk1"/>
                </a:solidFill>
              </a:rPr>
              <a:t>lifecycle</a:t>
            </a:r>
            <a:r>
              <a:rPr lang="en-US" sz="3000">
                <a:solidFill>
                  <a:schemeClr val="dk1"/>
                </a:solidFill>
              </a:rPr>
              <a:t> of the certificate key pair must match that of the Pod.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Features: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All </a:t>
            </a:r>
            <a:r>
              <a:rPr b="1" lang="en-US" sz="3000">
                <a:solidFill>
                  <a:schemeClr val="dk1"/>
                </a:solidFill>
              </a:rPr>
              <a:t>private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keys</a:t>
            </a:r>
            <a:r>
              <a:rPr lang="en-US" sz="3000">
                <a:solidFill>
                  <a:schemeClr val="dk1"/>
                </a:solidFill>
              </a:rPr>
              <a:t> are stored locally on the node and </a:t>
            </a:r>
            <a:r>
              <a:rPr b="1" lang="en-US" sz="3000">
                <a:solidFill>
                  <a:schemeClr val="dk1"/>
                </a:solidFill>
              </a:rPr>
              <a:t>never leave</a:t>
            </a:r>
            <a:r>
              <a:rPr lang="en-US" sz="3000">
                <a:solidFill>
                  <a:schemeClr val="dk1"/>
                </a:solidFill>
              </a:rPr>
              <a:t> the </a:t>
            </a:r>
            <a:r>
              <a:rPr b="1" lang="en-US" sz="3000">
                <a:solidFill>
                  <a:schemeClr val="dk1"/>
                </a:solidFill>
              </a:rPr>
              <a:t>node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Unique keypair</a:t>
            </a:r>
            <a:r>
              <a:rPr lang="en-US" sz="3000">
                <a:solidFill>
                  <a:schemeClr val="dk1"/>
                </a:solidFill>
              </a:rPr>
              <a:t> per application </a:t>
            </a:r>
            <a:r>
              <a:rPr b="1" lang="en-US" sz="3000">
                <a:solidFill>
                  <a:schemeClr val="dk1"/>
                </a:solidFill>
              </a:rPr>
              <a:t>replica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Certificate </a:t>
            </a:r>
            <a:r>
              <a:rPr b="1" lang="en-US" sz="3000">
                <a:solidFill>
                  <a:schemeClr val="dk1"/>
                </a:solidFill>
              </a:rPr>
              <a:t>request</a:t>
            </a:r>
            <a:r>
              <a:rPr lang="en-US" sz="3000">
                <a:solidFill>
                  <a:schemeClr val="dk1"/>
                </a:solidFill>
              </a:rPr>
              <a:t> spec in-line of the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Pod template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Automatic </a:t>
            </a:r>
            <a:r>
              <a:rPr b="1" lang="en-US" sz="3000">
                <a:solidFill>
                  <a:schemeClr val="dk1"/>
                </a:solidFill>
              </a:rPr>
              <a:t>renewal</a:t>
            </a:r>
            <a:r>
              <a:rPr lang="en-US" sz="3000">
                <a:solidFill>
                  <a:schemeClr val="dk1"/>
                </a:solidFill>
              </a:rPr>
              <a:t> of certificates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Automatic </a:t>
            </a:r>
            <a:r>
              <a:rPr b="1" lang="en-US" sz="3000">
                <a:solidFill>
                  <a:schemeClr val="dk1"/>
                </a:solidFill>
              </a:rPr>
              <a:t>destroy</a:t>
            </a:r>
            <a:r>
              <a:rPr lang="en-US" sz="3000">
                <a:solidFill>
                  <a:schemeClr val="dk1"/>
                </a:solidFill>
              </a:rPr>
              <a:t> of keypair on Pod’s termination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12" name="Google Shape;812;p8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13" name="Google Shape;813;p87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CSI</a:t>
            </a:r>
            <a:endParaRPr sz="5000"/>
          </a:p>
        </p:txBody>
      </p:sp>
      <p:sp>
        <p:nvSpPr>
          <p:cNvPr id="814" name="Google Shape;814;p87"/>
          <p:cNvSpPr txBox="1"/>
          <p:nvPr>
            <p:ph idx="1" type="body"/>
          </p:nvPr>
        </p:nvSpPr>
        <p:spPr>
          <a:xfrm>
            <a:off x="1853850" y="3648350"/>
            <a:ext cx="88713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Container Storage Interace is a </a:t>
            </a:r>
            <a:r>
              <a:rPr b="1" lang="en-US" sz="3000">
                <a:solidFill>
                  <a:schemeClr val="dk1"/>
                </a:solidFill>
              </a:rPr>
              <a:t>standard</a:t>
            </a:r>
            <a:r>
              <a:rPr lang="en-US" sz="3000">
                <a:solidFill>
                  <a:schemeClr val="dk1"/>
                </a:solidFill>
              </a:rPr>
              <a:t> for </a:t>
            </a:r>
            <a:r>
              <a:rPr b="1" lang="en-US" sz="3000">
                <a:solidFill>
                  <a:schemeClr val="dk1"/>
                </a:solidFill>
              </a:rPr>
              <a:t>exposing</a:t>
            </a:r>
            <a:r>
              <a:rPr lang="en-US" sz="3000">
                <a:solidFill>
                  <a:schemeClr val="dk1"/>
                </a:solidFill>
              </a:rPr>
              <a:t> arbitrary </a:t>
            </a:r>
            <a:r>
              <a:rPr b="1" lang="en-US" sz="3000">
                <a:solidFill>
                  <a:schemeClr val="dk1"/>
                </a:solidFill>
              </a:rPr>
              <a:t>block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file storage systems</a:t>
            </a:r>
            <a:r>
              <a:rPr lang="en-US" sz="3000">
                <a:solidFill>
                  <a:schemeClr val="dk1"/>
                </a:solidFill>
              </a:rPr>
              <a:t> to </a:t>
            </a:r>
            <a:r>
              <a:rPr b="1" lang="en-US" sz="3000">
                <a:solidFill>
                  <a:schemeClr val="dk1"/>
                </a:solidFill>
              </a:rPr>
              <a:t>containerized workloads</a:t>
            </a:r>
            <a:r>
              <a:rPr lang="en-US" sz="3000">
                <a:solidFill>
                  <a:schemeClr val="dk1"/>
                </a:solidFill>
              </a:rPr>
              <a:t> on container orchestrators.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Third-party</a:t>
            </a:r>
            <a:r>
              <a:rPr lang="en-US" sz="3000">
                <a:solidFill>
                  <a:schemeClr val="dk1"/>
                </a:solidFill>
              </a:rPr>
              <a:t> storage </a:t>
            </a:r>
            <a:r>
              <a:rPr b="1" lang="en-US" sz="3000">
                <a:solidFill>
                  <a:schemeClr val="dk1"/>
                </a:solidFill>
              </a:rPr>
              <a:t>providers</a:t>
            </a:r>
            <a:r>
              <a:rPr lang="en-US" sz="3000">
                <a:solidFill>
                  <a:schemeClr val="dk1"/>
                </a:solidFill>
              </a:rPr>
              <a:t> can write and deploy </a:t>
            </a:r>
            <a:r>
              <a:rPr b="1" lang="en-US" sz="3000">
                <a:solidFill>
                  <a:schemeClr val="dk1"/>
                </a:solidFill>
              </a:rPr>
              <a:t>plugins</a:t>
            </a:r>
            <a:r>
              <a:rPr lang="en-US" sz="3000">
                <a:solidFill>
                  <a:schemeClr val="dk1"/>
                </a:solidFill>
              </a:rPr>
              <a:t> exposing </a:t>
            </a:r>
            <a:r>
              <a:rPr b="1" lang="en-US" sz="3000">
                <a:solidFill>
                  <a:schemeClr val="dk1"/>
                </a:solidFill>
              </a:rPr>
              <a:t>new storage systems</a:t>
            </a:r>
            <a:r>
              <a:rPr lang="en-US" sz="3000">
                <a:solidFill>
                  <a:schemeClr val="dk1"/>
                </a:solidFill>
              </a:rPr>
              <a:t> in Kubernetes without ever having to touch the core Kubernetes code.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 CSI</a:t>
            </a:r>
            <a:r>
              <a:rPr b="1" lang="en-US" sz="3000">
                <a:solidFill>
                  <a:schemeClr val="dk1"/>
                </a:solidFill>
              </a:rPr>
              <a:t> driver</a:t>
            </a:r>
            <a:r>
              <a:rPr lang="en-US" sz="3000">
                <a:solidFill>
                  <a:schemeClr val="dk1"/>
                </a:solidFill>
              </a:rPr>
              <a:t> is a </a:t>
            </a:r>
            <a:r>
              <a:rPr b="1" lang="en-US" sz="3000">
                <a:solidFill>
                  <a:schemeClr val="dk1"/>
                </a:solidFill>
              </a:rPr>
              <a:t>storage plugin</a:t>
            </a:r>
            <a:r>
              <a:rPr lang="en-US" sz="3000">
                <a:solidFill>
                  <a:schemeClr val="dk1"/>
                </a:solidFill>
              </a:rPr>
              <a:t> that can </a:t>
            </a:r>
            <a:r>
              <a:rPr b="1" lang="en-US" sz="3000">
                <a:solidFill>
                  <a:schemeClr val="dk1"/>
                </a:solidFill>
              </a:rPr>
              <a:t>honor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volume requests</a:t>
            </a:r>
            <a:r>
              <a:rPr lang="en-US" sz="3000">
                <a:solidFill>
                  <a:schemeClr val="dk1"/>
                </a:solidFill>
              </a:rPr>
              <a:t> specified on Pods (like Secret or ConfigMap volume drivers).</a:t>
            </a:r>
            <a:endParaRPr sz="2600"/>
          </a:p>
        </p:txBody>
      </p:sp>
      <p:sp>
        <p:nvSpPr>
          <p:cNvPr id="815" name="Google Shape;815;p87"/>
          <p:cNvSpPr txBox="1"/>
          <p:nvPr>
            <p:ph idx="6" type="body"/>
          </p:nvPr>
        </p:nvSpPr>
        <p:spPr>
          <a:xfrm>
            <a:off x="11734500" y="2793975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cert-manager CSI driver</a:t>
            </a:r>
            <a:endParaRPr sz="5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8"/>
          <p:cNvSpPr txBox="1"/>
          <p:nvPr/>
        </p:nvSpPr>
        <p:spPr>
          <a:xfrm>
            <a:off x="11734500" y="2712175"/>
            <a:ext cx="10782600" cy="90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Deployment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template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my-frontend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busybox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-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"/tls"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tls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[ </a:t>
            </a:r>
            <a:r>
              <a:rPr lang="en-US" sz="2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"sleep"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-US" sz="22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rPr>
              <a:t>"1000000"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]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volumes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-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tls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csi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driver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csi.cert-manager.io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volumeAttributes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csi.cert-manager.io/issuer-name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ca-issuer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</a:t>
            </a:r>
            <a:r>
              <a:rPr lang="en-US" sz="22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rPr>
              <a:t>csi.cert-manager.io/dns-names</a:t>
            </a: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 my-service.sandbox.svc.cluster.local</a:t>
            </a:r>
            <a:endParaRPr sz="22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This CSI driver plugin makes use of the</a:t>
            </a:r>
            <a:r>
              <a:rPr b="1" lang="en-US" sz="2200">
                <a:solidFill>
                  <a:schemeClr val="dk1"/>
                </a:solidFill>
              </a:rPr>
              <a:t> CSI Inline Volume</a:t>
            </a:r>
            <a:r>
              <a:rPr lang="en-US" sz="2200">
                <a:solidFill>
                  <a:schemeClr val="dk1"/>
                </a:solidFill>
              </a:rPr>
              <a:t> feature (beta in v1.16).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Kubernetes version &lt; 1.16 requires the following feature gate set: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$ kube-apiserver --feature-gates=CSIInlineVolume=true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821" name="Google Shape;821;p88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33333"/>
                </a:solidFill>
              </a:rPr>
              <a:t>cert-manager CSI driver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22" name="Google Shape;822;p8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23" name="Google Shape;823;p8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24" name="Google Shape;824;p88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How does it work?</a:t>
            </a:r>
            <a:endParaRPr sz="5000"/>
          </a:p>
        </p:txBody>
      </p:sp>
      <p:sp>
        <p:nvSpPr>
          <p:cNvPr id="825" name="Google Shape;825;p88"/>
          <p:cNvSpPr txBox="1"/>
          <p:nvPr>
            <p:ph idx="1" type="body"/>
          </p:nvPr>
        </p:nvSpPr>
        <p:spPr>
          <a:xfrm>
            <a:off x="1853850" y="3648350"/>
            <a:ext cx="88713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r>
              <a:rPr lang="en-US" sz="2300">
                <a:solidFill>
                  <a:schemeClr val="dk1"/>
                </a:solidFill>
              </a:rPr>
              <a:t> is deployed as a privileged </a:t>
            </a:r>
            <a:r>
              <a:rPr b="1" lang="en-US" sz="2300">
                <a:solidFill>
                  <a:schemeClr val="dk1"/>
                </a:solidFill>
              </a:rPr>
              <a:t>DaemonSet</a:t>
            </a:r>
            <a:r>
              <a:rPr lang="en-U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Kubelet</a:t>
            </a:r>
            <a:r>
              <a:rPr lang="en-US" sz="2300">
                <a:solidFill>
                  <a:schemeClr val="dk1"/>
                </a:solidFill>
              </a:rPr>
              <a:t> will send a </a:t>
            </a:r>
            <a:r>
              <a:rPr b="1" lang="en-US" sz="2300">
                <a:solidFill>
                  <a:schemeClr val="dk1"/>
                </a:solidFill>
              </a:rPr>
              <a:t>NodePublishVolume</a:t>
            </a:r>
            <a:r>
              <a:rPr lang="en-US" sz="2300">
                <a:solidFill>
                  <a:schemeClr val="dk1"/>
                </a:solidFill>
              </a:rPr>
              <a:t> call (with Pods details from the in-line volume) to the node’s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r>
              <a:rPr lang="en-U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r>
              <a:rPr lang="en-US" sz="2300">
                <a:solidFill>
                  <a:schemeClr val="dk1"/>
                </a:solidFill>
              </a:rPr>
              <a:t> will generate a </a:t>
            </a:r>
            <a:r>
              <a:rPr b="1" lang="en-US" sz="2300">
                <a:solidFill>
                  <a:schemeClr val="dk1"/>
                </a:solidFill>
              </a:rPr>
              <a:t>private key</a:t>
            </a:r>
            <a:r>
              <a:rPr lang="en-US" sz="2300">
                <a:solidFill>
                  <a:schemeClr val="dk1"/>
                </a:solidFill>
              </a:rPr>
              <a:t> and a </a:t>
            </a:r>
            <a:r>
              <a:rPr b="1" lang="en-US" sz="2300">
                <a:solidFill>
                  <a:schemeClr val="dk1"/>
                </a:solidFill>
              </a:rPr>
              <a:t>CSR</a:t>
            </a:r>
            <a:r>
              <a:rPr lang="en-U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r>
              <a:rPr lang="en-US" sz="2300">
                <a:solidFill>
                  <a:schemeClr val="dk1"/>
                </a:solidFill>
              </a:rPr>
              <a:t> will create a </a:t>
            </a:r>
            <a:r>
              <a:rPr b="1" lang="en-US" sz="2300">
                <a:solidFill>
                  <a:schemeClr val="dk1"/>
                </a:solidFill>
              </a:rPr>
              <a:t>CertificateRequest</a:t>
            </a:r>
            <a:r>
              <a:rPr lang="en-US" sz="2300">
                <a:solidFill>
                  <a:schemeClr val="dk1"/>
                </a:solidFill>
              </a:rPr>
              <a:t> resource and </a:t>
            </a:r>
            <a:r>
              <a:rPr b="1" lang="en-US" sz="2300">
                <a:solidFill>
                  <a:schemeClr val="dk1"/>
                </a:solidFill>
              </a:rPr>
              <a:t>cert-manager</a:t>
            </a:r>
            <a:r>
              <a:rPr lang="en-US" sz="2300">
                <a:solidFill>
                  <a:schemeClr val="dk1"/>
                </a:solidFill>
              </a:rPr>
              <a:t> will returns a </a:t>
            </a:r>
            <a:r>
              <a:rPr b="1" lang="en-US" sz="2300">
                <a:solidFill>
                  <a:schemeClr val="dk1"/>
                </a:solidFill>
              </a:rPr>
              <a:t>signed certificate</a:t>
            </a:r>
            <a:r>
              <a:rPr lang="en-US" sz="2300">
                <a:solidFill>
                  <a:schemeClr val="dk1"/>
                </a:solidFill>
              </a:rPr>
              <a:t>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r>
              <a:rPr lang="en-US" sz="2300">
                <a:solidFill>
                  <a:schemeClr val="dk1"/>
                </a:solidFill>
              </a:rPr>
              <a:t> will write the resulting </a:t>
            </a:r>
            <a:r>
              <a:rPr b="1" lang="en-US" sz="2300">
                <a:solidFill>
                  <a:schemeClr val="dk1"/>
                </a:solidFill>
              </a:rPr>
              <a:t>keypair</a:t>
            </a:r>
            <a:r>
              <a:rPr lang="en-US" sz="2300">
                <a:solidFill>
                  <a:schemeClr val="dk1"/>
                </a:solidFill>
              </a:rPr>
              <a:t> to that node’s </a:t>
            </a:r>
            <a:r>
              <a:rPr b="1" lang="en-US" sz="2300">
                <a:solidFill>
                  <a:schemeClr val="dk1"/>
                </a:solidFill>
              </a:rPr>
              <a:t>file system</a:t>
            </a:r>
            <a:r>
              <a:rPr lang="en-US" sz="2300">
                <a:solidFill>
                  <a:schemeClr val="dk1"/>
                </a:solidFill>
              </a:rPr>
              <a:t> to be </a:t>
            </a:r>
            <a:r>
              <a:rPr b="1" lang="en-US" sz="2300">
                <a:solidFill>
                  <a:schemeClr val="dk1"/>
                </a:solidFill>
              </a:rPr>
              <a:t>mounted</a:t>
            </a:r>
            <a:r>
              <a:rPr lang="en-US" sz="2300">
                <a:solidFill>
                  <a:schemeClr val="dk1"/>
                </a:solidFill>
              </a:rPr>
              <a:t> to the Pod’s FS.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On </a:t>
            </a:r>
            <a:r>
              <a:rPr b="1" lang="en-US" sz="2300">
                <a:solidFill>
                  <a:schemeClr val="dk1"/>
                </a:solidFill>
              </a:rPr>
              <a:t>renewal</a:t>
            </a:r>
            <a:r>
              <a:rPr lang="en-US" sz="2300">
                <a:solidFill>
                  <a:schemeClr val="dk1"/>
                </a:solidFill>
              </a:rPr>
              <a:t> the driver simply </a:t>
            </a:r>
            <a:r>
              <a:rPr b="1" lang="en-US" sz="2300">
                <a:solidFill>
                  <a:schemeClr val="dk1"/>
                </a:solidFill>
              </a:rPr>
              <a:t>overwrites</a:t>
            </a:r>
            <a:r>
              <a:rPr lang="en-US" sz="2300">
                <a:solidFill>
                  <a:schemeClr val="dk1"/>
                </a:solidFill>
              </a:rPr>
              <a:t> the existing certificate in path.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</a:rPr>
              <a:t>When the </a:t>
            </a:r>
            <a:r>
              <a:rPr b="1" lang="en-US" sz="2300">
                <a:solidFill>
                  <a:schemeClr val="dk1"/>
                </a:solidFill>
              </a:rPr>
              <a:t>Pod</a:t>
            </a:r>
            <a:r>
              <a:rPr lang="en-US" sz="2300">
                <a:solidFill>
                  <a:schemeClr val="dk1"/>
                </a:solidFill>
              </a:rPr>
              <a:t> is marked for </a:t>
            </a:r>
            <a:r>
              <a:rPr b="1" lang="en-US" sz="2300">
                <a:solidFill>
                  <a:schemeClr val="dk1"/>
                </a:solidFill>
              </a:rPr>
              <a:t>termination</a:t>
            </a:r>
            <a:r>
              <a:rPr lang="en-US" sz="2300">
                <a:solidFill>
                  <a:schemeClr val="dk1"/>
                </a:solidFill>
              </a:rPr>
              <a:t>: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Kubelet</a:t>
            </a:r>
            <a:r>
              <a:rPr lang="en-US" sz="2300">
                <a:solidFill>
                  <a:schemeClr val="dk1"/>
                </a:solidFill>
              </a:rPr>
              <a:t> will send a </a:t>
            </a:r>
            <a:r>
              <a:rPr b="1" lang="en-US" sz="2300">
                <a:solidFill>
                  <a:schemeClr val="dk1"/>
                </a:solidFill>
              </a:rPr>
              <a:t>NodeUnpublishVolume</a:t>
            </a:r>
            <a:r>
              <a:rPr lang="en-US" sz="2300">
                <a:solidFill>
                  <a:schemeClr val="dk1"/>
                </a:solidFill>
              </a:rPr>
              <a:t> call to the </a:t>
            </a:r>
            <a:r>
              <a:rPr b="1" lang="en-US" sz="2300">
                <a:solidFill>
                  <a:schemeClr val="dk1"/>
                </a:solidFill>
              </a:rPr>
              <a:t>driver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US" sz="2300">
                <a:solidFill>
                  <a:schemeClr val="dk1"/>
                </a:solidFill>
              </a:rPr>
              <a:t>the </a:t>
            </a:r>
            <a:r>
              <a:rPr b="1" lang="en-US" sz="2300">
                <a:solidFill>
                  <a:schemeClr val="dk1"/>
                </a:solidFill>
              </a:rPr>
              <a:t>driver </a:t>
            </a:r>
            <a:r>
              <a:rPr lang="en-US" sz="2300">
                <a:solidFill>
                  <a:schemeClr val="dk1"/>
                </a:solidFill>
              </a:rPr>
              <a:t>will </a:t>
            </a:r>
            <a:r>
              <a:rPr b="1" lang="en-US" sz="2300">
                <a:solidFill>
                  <a:schemeClr val="dk1"/>
                </a:solidFill>
              </a:rPr>
              <a:t>destroy</a:t>
            </a:r>
            <a:r>
              <a:rPr lang="en-US" sz="2300">
                <a:solidFill>
                  <a:schemeClr val="dk1"/>
                </a:solidFill>
              </a:rPr>
              <a:t> the </a:t>
            </a:r>
            <a:r>
              <a:rPr b="1" lang="en-US" sz="2300">
                <a:solidFill>
                  <a:schemeClr val="dk1"/>
                </a:solidFill>
              </a:rPr>
              <a:t>keypair</a:t>
            </a:r>
            <a:r>
              <a:rPr lang="en-US" sz="2300">
                <a:solidFill>
                  <a:schemeClr val="dk1"/>
                </a:solidFill>
              </a:rPr>
              <a:t> from the node’s </a:t>
            </a:r>
            <a:r>
              <a:rPr b="1" lang="en-US" sz="2300">
                <a:solidFill>
                  <a:schemeClr val="dk1"/>
                </a:solidFill>
              </a:rPr>
              <a:t>filesystem</a:t>
            </a:r>
            <a:endParaRPr sz="2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9"/>
          <p:cNvSpPr txBox="1"/>
          <p:nvPr>
            <p:ph idx="2" type="body"/>
          </p:nvPr>
        </p:nvSpPr>
        <p:spPr>
          <a:xfrm>
            <a:off x="1645050" y="5557650"/>
            <a:ext cx="21093900" cy="26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333333"/>
                </a:solidFill>
              </a:rPr>
              <a:t>But…</a:t>
            </a:r>
            <a:endParaRPr sz="6000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333333"/>
                </a:solidFill>
              </a:rPr>
              <a:t>what if I also offload the handshake from application?</a:t>
            </a:r>
            <a:endParaRPr sz="6000">
              <a:solidFill>
                <a:srgbClr val="333333"/>
              </a:solidFill>
            </a:endParaRPr>
          </a:p>
        </p:txBody>
      </p:sp>
      <p:sp>
        <p:nvSpPr>
          <p:cNvPr id="831" name="Google Shape;831;p8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32" name="Google Shape;832;p8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90"/>
          <p:cNvSpPr txBox="1"/>
          <p:nvPr>
            <p:ph idx="1" type="body"/>
          </p:nvPr>
        </p:nvSpPr>
        <p:spPr>
          <a:xfrm>
            <a:off x="1561702" y="6261100"/>
            <a:ext cx="212607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Service mesh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91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term </a:t>
            </a:r>
            <a:r>
              <a:rPr b="1" lang="en-US" sz="3000">
                <a:solidFill>
                  <a:schemeClr val="dk1"/>
                </a:solidFill>
              </a:rPr>
              <a:t>service mesh</a:t>
            </a:r>
            <a:r>
              <a:rPr lang="en-US" sz="3000">
                <a:solidFill>
                  <a:schemeClr val="dk1"/>
                </a:solidFill>
              </a:rPr>
              <a:t> is used to describe the </a:t>
            </a:r>
            <a:r>
              <a:rPr b="1" lang="en-US" sz="3000">
                <a:solidFill>
                  <a:schemeClr val="dk1"/>
                </a:solidFill>
              </a:rPr>
              <a:t>network of microservices</a:t>
            </a:r>
            <a:r>
              <a:rPr lang="en-US" sz="3000">
                <a:solidFill>
                  <a:schemeClr val="dk1"/>
                </a:solidFill>
              </a:rPr>
              <a:t> that make up such applications and the </a:t>
            </a:r>
            <a:r>
              <a:rPr b="1" lang="en-US" sz="3000">
                <a:solidFill>
                  <a:schemeClr val="dk1"/>
                </a:solidFill>
              </a:rPr>
              <a:t>interactions</a:t>
            </a:r>
            <a:r>
              <a:rPr lang="en-US" sz="3000">
                <a:solidFill>
                  <a:schemeClr val="dk1"/>
                </a:solidFill>
              </a:rPr>
              <a:t> between them.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As it grows in </a:t>
            </a:r>
            <a:r>
              <a:rPr b="1" lang="en-US" sz="3000">
                <a:solidFill>
                  <a:schemeClr val="dk1"/>
                </a:solidFill>
              </a:rPr>
              <a:t>size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complexity</a:t>
            </a:r>
            <a:r>
              <a:rPr lang="en-US" sz="3000">
                <a:solidFill>
                  <a:schemeClr val="dk1"/>
                </a:solidFill>
              </a:rPr>
              <a:t>, it becomes </a:t>
            </a:r>
            <a:r>
              <a:rPr b="1" lang="en-US" sz="3000">
                <a:solidFill>
                  <a:schemeClr val="dk1"/>
                </a:solidFill>
              </a:rPr>
              <a:t>harder</a:t>
            </a:r>
            <a:r>
              <a:rPr lang="en-US" sz="3000">
                <a:solidFill>
                  <a:schemeClr val="dk1"/>
                </a:solidFill>
              </a:rPr>
              <a:t> to </a:t>
            </a:r>
            <a:r>
              <a:rPr b="1" lang="en-US" sz="3000">
                <a:solidFill>
                  <a:schemeClr val="dk1"/>
                </a:solidFill>
              </a:rPr>
              <a:t>manage</a:t>
            </a:r>
            <a:r>
              <a:rPr lang="en-US" sz="3000">
                <a:solidFill>
                  <a:schemeClr val="dk1"/>
                </a:solidFill>
              </a:rPr>
              <a:t> and also the </a:t>
            </a:r>
            <a:r>
              <a:rPr b="1" lang="en-US" sz="3000">
                <a:solidFill>
                  <a:schemeClr val="dk1"/>
                </a:solidFill>
              </a:rPr>
              <a:t>requirements grow</a:t>
            </a:r>
            <a:r>
              <a:rPr lang="en-US" sz="3000">
                <a:solidFill>
                  <a:schemeClr val="dk1"/>
                </a:solidFill>
              </a:rPr>
              <a:t>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end-to-end authentication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access control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observability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service discovery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load balancing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canary rollouts / A/B testing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etc.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Most </a:t>
            </a:r>
            <a:r>
              <a:rPr b="1" lang="en-US" sz="3000">
                <a:solidFill>
                  <a:schemeClr val="dk1"/>
                </a:solidFill>
              </a:rPr>
              <a:t>service mesh frameworks</a:t>
            </a:r>
            <a:r>
              <a:rPr lang="en-US" sz="3000">
                <a:solidFill>
                  <a:schemeClr val="dk1"/>
                </a:solidFill>
              </a:rPr>
              <a:t> are here to help satisfy these </a:t>
            </a:r>
            <a:r>
              <a:rPr b="1" lang="en-US" sz="3000">
                <a:solidFill>
                  <a:schemeClr val="dk1"/>
                </a:solidFill>
              </a:rPr>
              <a:t>requirements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43" name="Google Shape;843;p91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mTLS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with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service mesh</a:t>
            </a:r>
            <a:endParaRPr sz="7600"/>
          </a:p>
        </p:txBody>
      </p:sp>
      <p:sp>
        <p:nvSpPr>
          <p:cNvPr id="844" name="Google Shape;844;p9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45" name="Google Shape;845;p9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92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mTLS with Istio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51" name="Google Shape;851;p9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52" name="Google Shape;852;p92"/>
          <p:cNvSpPr txBox="1"/>
          <p:nvPr/>
        </p:nvSpPr>
        <p:spPr>
          <a:xfrm>
            <a:off x="11734500" y="9588550"/>
            <a:ext cx="9551100" cy="27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To start </a:t>
            </a:r>
            <a:r>
              <a:rPr b="1" lang="en-US" sz="3000">
                <a:solidFill>
                  <a:schemeClr val="dk1"/>
                </a:solidFill>
              </a:rPr>
              <a:t>enforcing</a:t>
            </a:r>
            <a:r>
              <a:rPr lang="en-US" sz="3000">
                <a:solidFill>
                  <a:schemeClr val="dk1"/>
                </a:solidFill>
              </a:rPr>
              <a:t> mTLS incrementally, you need: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server-side: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Peer Authentication Policy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client-side: 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Destination Rule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53" name="Google Shape;853;p9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54" name="Google Shape;854;p92"/>
          <p:cNvSpPr txBox="1"/>
          <p:nvPr>
            <p:ph idx="5" type="body"/>
          </p:nvPr>
        </p:nvSpPr>
        <p:spPr>
          <a:xfrm>
            <a:off x="1853850" y="287575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How does it work</a:t>
            </a:r>
            <a:endParaRPr sz="5000"/>
          </a:p>
        </p:txBody>
      </p:sp>
      <p:sp>
        <p:nvSpPr>
          <p:cNvPr id="855" name="Google Shape;855;p92"/>
          <p:cNvSpPr txBox="1"/>
          <p:nvPr>
            <p:ph idx="6" type="body"/>
          </p:nvPr>
        </p:nvSpPr>
        <p:spPr>
          <a:xfrm>
            <a:off x="11734500" y="2793975"/>
            <a:ext cx="107004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 sz="5000"/>
          </a:p>
        </p:txBody>
      </p:sp>
      <p:sp>
        <p:nvSpPr>
          <p:cNvPr id="856" name="Google Shape;856;p92"/>
          <p:cNvSpPr txBox="1"/>
          <p:nvPr>
            <p:ph idx="1" type="body"/>
          </p:nvPr>
        </p:nvSpPr>
        <p:spPr>
          <a:xfrm>
            <a:off x="1853850" y="3648350"/>
            <a:ext cx="88713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Istio </a:t>
            </a:r>
            <a:r>
              <a:rPr b="1" lang="en-US" sz="3000">
                <a:solidFill>
                  <a:schemeClr val="dk1"/>
                </a:solidFill>
              </a:rPr>
              <a:t>traffic management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model</a:t>
            </a:r>
            <a:r>
              <a:rPr lang="en-US" sz="3000">
                <a:solidFill>
                  <a:schemeClr val="dk1"/>
                </a:solidFill>
              </a:rPr>
              <a:t> relies on </a:t>
            </a:r>
            <a:r>
              <a:rPr b="1" lang="en-US" sz="3000">
                <a:solidFill>
                  <a:schemeClr val="dk1"/>
                </a:solidFill>
              </a:rPr>
              <a:t>Envoy</a:t>
            </a:r>
            <a:r>
              <a:rPr lang="en-US" sz="3000">
                <a:solidFill>
                  <a:schemeClr val="dk1"/>
                </a:solidFill>
              </a:rPr>
              <a:t> proxy, deployed as a </a:t>
            </a:r>
            <a:r>
              <a:rPr b="1" lang="en-US" sz="3000">
                <a:solidFill>
                  <a:schemeClr val="dk1"/>
                </a:solidFill>
              </a:rPr>
              <a:t>sidecar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All the data plane </a:t>
            </a:r>
            <a:r>
              <a:rPr b="1" lang="en-US" sz="3000">
                <a:solidFill>
                  <a:schemeClr val="dk1"/>
                </a:solidFill>
              </a:rPr>
              <a:t>traffic</a:t>
            </a:r>
            <a:r>
              <a:rPr lang="en-US" sz="3000">
                <a:solidFill>
                  <a:schemeClr val="dk1"/>
                </a:solidFill>
              </a:rPr>
              <a:t> is </a:t>
            </a:r>
            <a:r>
              <a:rPr b="1" lang="en-US" sz="3000">
                <a:solidFill>
                  <a:schemeClr val="dk1"/>
                </a:solidFill>
              </a:rPr>
              <a:t>proxied</a:t>
            </a:r>
            <a:r>
              <a:rPr lang="en-US" sz="3000">
                <a:solidFill>
                  <a:schemeClr val="dk1"/>
                </a:solidFill>
              </a:rPr>
              <a:t> through it.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</a:t>
            </a:r>
            <a:r>
              <a:rPr b="1" lang="en-US" sz="3000">
                <a:solidFill>
                  <a:schemeClr val="dk1"/>
                </a:solidFill>
              </a:rPr>
              <a:t>traffic</a:t>
            </a:r>
            <a:r>
              <a:rPr lang="en-US" sz="3000">
                <a:solidFill>
                  <a:schemeClr val="dk1"/>
                </a:solidFill>
              </a:rPr>
              <a:t> can be </a:t>
            </a:r>
            <a:r>
              <a:rPr b="1" lang="en-US" sz="3000">
                <a:solidFill>
                  <a:schemeClr val="dk1"/>
                </a:solidFill>
              </a:rPr>
              <a:t>authenticated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encrypted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trasparently</a:t>
            </a:r>
            <a:r>
              <a:rPr lang="en-US" sz="3000">
                <a:solidFill>
                  <a:schemeClr val="dk1"/>
                </a:solidFill>
              </a:rPr>
              <a:t>, other than directed and controlled.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Istio other than JWT-based request-level authentication offers </a:t>
            </a:r>
            <a:r>
              <a:rPr b="1" lang="en-US" sz="3000">
                <a:solidFill>
                  <a:schemeClr val="dk1"/>
                </a:solidFill>
              </a:rPr>
              <a:t>peer authentication</a:t>
            </a:r>
            <a:r>
              <a:rPr lang="en-US" sz="3000">
                <a:solidFill>
                  <a:schemeClr val="dk1"/>
                </a:solidFill>
              </a:rPr>
              <a:t>, used for </a:t>
            </a:r>
            <a:r>
              <a:rPr b="1" lang="en-US" sz="3000">
                <a:solidFill>
                  <a:schemeClr val="dk1"/>
                </a:solidFill>
              </a:rPr>
              <a:t>service-to-service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authentication</a:t>
            </a:r>
            <a:r>
              <a:rPr lang="en-US" sz="3000">
                <a:solidFill>
                  <a:schemeClr val="dk1"/>
                </a:solidFill>
              </a:rPr>
              <a:t> via mTLS.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When </a:t>
            </a:r>
            <a:r>
              <a:rPr b="1" lang="en-US" sz="3000">
                <a:solidFill>
                  <a:schemeClr val="dk1"/>
                </a:solidFill>
              </a:rPr>
              <a:t>enabled</a:t>
            </a:r>
            <a:r>
              <a:rPr lang="en-US" sz="3000">
                <a:solidFill>
                  <a:schemeClr val="dk1"/>
                </a:solidFill>
              </a:rPr>
              <a:t> between two </a:t>
            </a:r>
            <a:r>
              <a:rPr b="1" lang="en-US" sz="3000">
                <a:solidFill>
                  <a:schemeClr val="dk1"/>
                </a:solidFill>
              </a:rPr>
              <a:t>services</a:t>
            </a:r>
            <a:r>
              <a:rPr lang="en-US" sz="3000">
                <a:solidFill>
                  <a:schemeClr val="dk1"/>
                </a:solidFill>
              </a:rPr>
              <a:t>, they </a:t>
            </a:r>
            <a:r>
              <a:rPr b="1" lang="en-US" sz="3000">
                <a:solidFill>
                  <a:schemeClr val="dk1"/>
                </a:solidFill>
              </a:rPr>
              <a:t>start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receive</a:t>
            </a:r>
            <a:r>
              <a:rPr lang="en-US" sz="3000">
                <a:solidFill>
                  <a:schemeClr val="dk1"/>
                </a:solidFill>
              </a:rPr>
              <a:t> the requests in </a:t>
            </a:r>
            <a:r>
              <a:rPr b="1" lang="en-US" sz="3000">
                <a:solidFill>
                  <a:schemeClr val="dk1"/>
                </a:solidFill>
              </a:rPr>
              <a:t>plain text</a:t>
            </a:r>
            <a:r>
              <a:rPr lang="en-US" sz="3000">
                <a:solidFill>
                  <a:schemeClr val="dk1"/>
                </a:solidFill>
              </a:rPr>
              <a:t> because </a:t>
            </a:r>
            <a:r>
              <a:rPr b="1" lang="en-US" sz="3000">
                <a:solidFill>
                  <a:schemeClr val="dk1"/>
                </a:solidFill>
              </a:rPr>
              <a:t>Envoy</a:t>
            </a:r>
            <a:r>
              <a:rPr lang="en-US" sz="3000">
                <a:solidFill>
                  <a:schemeClr val="dk1"/>
                </a:solidFill>
              </a:rPr>
              <a:t> manages the </a:t>
            </a:r>
            <a:r>
              <a:rPr b="1" lang="en-US" sz="3000">
                <a:solidFill>
                  <a:schemeClr val="dk1"/>
                </a:solidFill>
              </a:rPr>
              <a:t>TLS handshake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857" name="Google Shape;857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950" y="2712175"/>
            <a:ext cx="11466950" cy="687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66"/>
          <p:cNvSpPr txBox="1"/>
          <p:nvPr>
            <p:ph idx="1" type="body"/>
          </p:nvPr>
        </p:nvSpPr>
        <p:spPr>
          <a:xfrm>
            <a:off x="1778000" y="4942853"/>
            <a:ext cx="20828100" cy="6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-898456" lvl="0" marL="78415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5000"/>
              <a:buFont typeface="Arial"/>
              <a:buChar char="•"/>
            </a:pPr>
            <a:r>
              <a:rPr b="1" lang="en-US" sz="5000">
                <a:solidFill>
                  <a:srgbClr val="FFFFFF"/>
                </a:solidFill>
              </a:rPr>
              <a:t>Authentication</a:t>
            </a:r>
            <a:endParaRPr sz="5000"/>
          </a:p>
          <a:p>
            <a:pPr indent="-898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5000"/>
              <a:buFont typeface="Arial"/>
              <a:buChar char="•"/>
            </a:pPr>
            <a:r>
              <a:rPr b="1" lang="en-US" sz="5000">
                <a:solidFill>
                  <a:srgbClr val="FFFFFF"/>
                </a:solidFill>
              </a:rPr>
              <a:t>Access control</a:t>
            </a:r>
            <a:endParaRPr sz="5000"/>
          </a:p>
          <a:p>
            <a:pPr indent="-898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5000"/>
              <a:buFont typeface="Arial"/>
              <a:buChar char="•"/>
            </a:pPr>
            <a:r>
              <a:rPr b="1" lang="en-US" sz="5000">
                <a:solidFill>
                  <a:srgbClr val="FFFFFF"/>
                </a:solidFill>
              </a:rPr>
              <a:t>Confidentiality</a:t>
            </a:r>
            <a:endParaRPr sz="5000"/>
          </a:p>
          <a:p>
            <a:pPr indent="-898456" lvl="0" marL="784156" rtl="0" algn="l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>
                <a:srgbClr val="F65050"/>
              </a:buClr>
              <a:buSzPts val="5000"/>
              <a:buFont typeface="Arial"/>
              <a:buChar char="•"/>
            </a:pPr>
            <a:r>
              <a:rPr b="1" lang="en-US" sz="5000">
                <a:solidFill>
                  <a:srgbClr val="FFFFFF"/>
                </a:solidFill>
              </a:rPr>
              <a:t>Audit</a:t>
            </a:r>
            <a:endParaRPr sz="5000"/>
          </a:p>
        </p:txBody>
      </p:sp>
      <p:sp>
        <p:nvSpPr>
          <p:cNvPr id="642" name="Google Shape;642;p66"/>
          <p:cNvSpPr txBox="1"/>
          <p:nvPr>
            <p:ph idx="2" type="body"/>
          </p:nvPr>
        </p:nvSpPr>
        <p:spPr>
          <a:xfrm>
            <a:off x="1778000" y="3380753"/>
            <a:ext cx="194400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43" name="Google Shape;643;p6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644" name="Google Shape;644;p66"/>
          <p:cNvSpPr txBox="1"/>
          <p:nvPr>
            <p:ph idx="3" type="body"/>
          </p:nvPr>
        </p:nvSpPr>
        <p:spPr>
          <a:xfrm>
            <a:off x="1778000" y="1201564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TABLE OF CONTENTS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3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Server side: Peer Authentication Policy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63" name="Google Shape;863;p9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64" name="Google Shape;864;p9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65" name="Google Shape;865;p93"/>
          <p:cNvSpPr txBox="1"/>
          <p:nvPr>
            <p:ph idx="1" type="body"/>
          </p:nvPr>
        </p:nvSpPr>
        <p:spPr>
          <a:xfrm>
            <a:off x="1853850" y="2875750"/>
            <a:ext cx="8871300" cy="8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Peer Authentication Policies</a:t>
            </a:r>
            <a:r>
              <a:rPr lang="en-US" sz="3000">
                <a:solidFill>
                  <a:schemeClr val="dk1"/>
                </a:solidFill>
              </a:rPr>
              <a:t> apply to </a:t>
            </a:r>
            <a:r>
              <a:rPr b="1" lang="en-US" sz="3000">
                <a:solidFill>
                  <a:schemeClr val="dk1"/>
                </a:solidFill>
              </a:rPr>
              <a:t>requests</a:t>
            </a:r>
            <a:r>
              <a:rPr lang="en-US" sz="3000">
                <a:solidFill>
                  <a:schemeClr val="dk1"/>
                </a:solidFill>
              </a:rPr>
              <a:t> that a service </a:t>
            </a:r>
            <a:r>
              <a:rPr b="1" lang="en-US" sz="3000">
                <a:solidFill>
                  <a:schemeClr val="dk1"/>
                </a:solidFill>
              </a:rPr>
              <a:t>receives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You decide the </a:t>
            </a:r>
            <a:r>
              <a:rPr b="1" lang="en-US" sz="3000">
                <a:solidFill>
                  <a:schemeClr val="dk1"/>
                </a:solidFill>
              </a:rPr>
              <a:t>mode</a:t>
            </a:r>
            <a:r>
              <a:rPr lang="en-US" sz="3000">
                <a:solidFill>
                  <a:schemeClr val="dk1"/>
                </a:solidFill>
              </a:rPr>
              <a:t> Istio enforces mTLS: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STRICT</a:t>
            </a:r>
            <a:r>
              <a:rPr lang="en-US" sz="3000">
                <a:solidFill>
                  <a:schemeClr val="dk1"/>
                </a:solidFill>
              </a:rPr>
              <a:t>: require mTLS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PERMISSIVE</a:t>
            </a:r>
            <a:r>
              <a:rPr lang="en-US" sz="3000">
                <a:solidFill>
                  <a:schemeClr val="dk1"/>
                </a:solidFill>
              </a:rPr>
              <a:t>: accept both mTLS and plain from out-of-mesh services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DISABLED</a:t>
            </a:r>
            <a:r>
              <a:rPr lang="en-US" sz="3000">
                <a:solidFill>
                  <a:schemeClr val="dk1"/>
                </a:solidFill>
              </a:rPr>
              <a:t>: never require mTLS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You can enforce peer authentication </a:t>
            </a:r>
            <a:r>
              <a:rPr b="1" lang="en-US" sz="3000">
                <a:solidFill>
                  <a:schemeClr val="dk1"/>
                </a:solidFill>
              </a:rPr>
              <a:t>globally</a:t>
            </a:r>
            <a:r>
              <a:rPr lang="en-US" sz="3000">
                <a:solidFill>
                  <a:schemeClr val="dk1"/>
                </a:solidFill>
              </a:rPr>
              <a:t> or </a:t>
            </a:r>
            <a:r>
              <a:rPr b="1" lang="en-US" sz="3000">
                <a:solidFill>
                  <a:schemeClr val="dk1"/>
                </a:solidFill>
              </a:rPr>
              <a:t>incrementally</a:t>
            </a:r>
            <a:r>
              <a:rPr lang="en-US" sz="3000">
                <a:solidFill>
                  <a:schemeClr val="dk1"/>
                </a:solidFill>
              </a:rPr>
              <a:t> with policies, by selecting the scope: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mesh-wide (globally)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namespace-wide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workload-specific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866" name="Google Shape;866;p93"/>
          <p:cNvSpPr txBox="1"/>
          <p:nvPr/>
        </p:nvSpPr>
        <p:spPr>
          <a:xfrm>
            <a:off x="11734500" y="2875750"/>
            <a:ext cx="10700400" cy="9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All workloads with the “app=reviews” label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in namespace “foo” must use mutual TLS.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security.istio.io/v1beta1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PeerAuthentication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peer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policy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foo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defines the scope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defines the scope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reviews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mtls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0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0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en-US" sz="3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0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STRICT </a:t>
            </a:r>
            <a:r>
              <a:rPr lang="en-US" sz="3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defines the mode</a:t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Is applied t</a:t>
            </a:r>
            <a:r>
              <a:rPr lang="en-US" sz="2600">
                <a:solidFill>
                  <a:schemeClr val="dk1"/>
                </a:solidFill>
              </a:rPr>
              <a:t>he </a:t>
            </a:r>
            <a:r>
              <a:rPr b="1" lang="en-US" sz="2600">
                <a:solidFill>
                  <a:schemeClr val="dk1"/>
                </a:solidFill>
              </a:rPr>
              <a:t>narrowest</a:t>
            </a:r>
            <a:r>
              <a:rPr lang="en-US" sz="2600">
                <a:solidFill>
                  <a:schemeClr val="dk1"/>
                </a:solidFill>
              </a:rPr>
              <a:t> policy + this priority to each service: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service-specific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namespace-wide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mesh-wide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94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Client</a:t>
            </a:r>
            <a:r>
              <a:rPr lang="en-US">
                <a:solidFill>
                  <a:srgbClr val="333333"/>
                </a:solidFill>
              </a:rPr>
              <a:t> side: Destination Rules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872" name="Google Shape;872;p9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873" name="Google Shape;873;p9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874" name="Google Shape;874;p94"/>
          <p:cNvSpPr txBox="1"/>
          <p:nvPr>
            <p:ph idx="1" type="body"/>
          </p:nvPr>
        </p:nvSpPr>
        <p:spPr>
          <a:xfrm>
            <a:off x="1853850" y="2875750"/>
            <a:ext cx="8871300" cy="8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Destination rules</a:t>
            </a:r>
            <a:r>
              <a:rPr lang="en-US" sz="2600">
                <a:solidFill>
                  <a:schemeClr val="dk1"/>
                </a:solidFill>
              </a:rPr>
              <a:t> and </a:t>
            </a:r>
            <a:r>
              <a:rPr b="1" lang="en-US" sz="2600">
                <a:solidFill>
                  <a:schemeClr val="dk1"/>
                </a:solidFill>
              </a:rPr>
              <a:t>virtual services</a:t>
            </a:r>
            <a:r>
              <a:rPr lang="en-US" sz="2600">
                <a:solidFill>
                  <a:schemeClr val="dk1"/>
                </a:solidFill>
              </a:rPr>
              <a:t> are a </a:t>
            </a:r>
            <a:r>
              <a:rPr b="1" lang="en-US" sz="2600">
                <a:solidFill>
                  <a:schemeClr val="dk1"/>
                </a:solidFill>
              </a:rPr>
              <a:t>key</a:t>
            </a:r>
            <a:r>
              <a:rPr lang="en-US" sz="2600">
                <a:solidFill>
                  <a:schemeClr val="dk1"/>
                </a:solidFill>
              </a:rPr>
              <a:t> part of Istio’s </a:t>
            </a:r>
            <a:r>
              <a:rPr b="1" lang="en-US" sz="2600">
                <a:solidFill>
                  <a:schemeClr val="dk1"/>
                </a:solidFill>
              </a:rPr>
              <a:t>traffic management</a:t>
            </a:r>
            <a:r>
              <a:rPr lang="en-US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you use </a:t>
            </a:r>
            <a:r>
              <a:rPr b="1" lang="en-US" sz="2600">
                <a:solidFill>
                  <a:schemeClr val="dk1"/>
                </a:solidFill>
              </a:rPr>
              <a:t>virtual services</a:t>
            </a:r>
            <a:r>
              <a:rPr lang="en-US" sz="2600">
                <a:solidFill>
                  <a:schemeClr val="dk1"/>
                </a:solidFill>
              </a:rPr>
              <a:t> to decide </a:t>
            </a:r>
            <a:r>
              <a:rPr b="1" lang="en-US" sz="2600">
                <a:solidFill>
                  <a:schemeClr val="dk1"/>
                </a:solidFill>
              </a:rPr>
              <a:t>how you route</a:t>
            </a:r>
            <a:r>
              <a:rPr lang="en-US" sz="2600">
                <a:solidFill>
                  <a:schemeClr val="dk1"/>
                </a:solidFill>
              </a:rPr>
              <a:t> your traffic to a destination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you use </a:t>
            </a:r>
            <a:r>
              <a:rPr b="1" lang="en-US" sz="2600">
                <a:solidFill>
                  <a:schemeClr val="dk1"/>
                </a:solidFill>
              </a:rPr>
              <a:t>destination rules</a:t>
            </a:r>
            <a:r>
              <a:rPr lang="en-US" sz="2600">
                <a:solidFill>
                  <a:schemeClr val="dk1"/>
                </a:solidFill>
              </a:rPr>
              <a:t> to decide </a:t>
            </a:r>
            <a:r>
              <a:rPr b="1" lang="en-US" sz="2600">
                <a:solidFill>
                  <a:schemeClr val="dk1"/>
                </a:solidFill>
              </a:rPr>
              <a:t>what happens to traffic</a:t>
            </a:r>
            <a:r>
              <a:rPr lang="en-US" sz="2600">
                <a:solidFill>
                  <a:schemeClr val="dk1"/>
                </a:solidFill>
              </a:rPr>
              <a:t> for that destination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chemeClr val="dk1"/>
                </a:solidFill>
              </a:rPr>
              <a:t>Destination rules</a:t>
            </a:r>
            <a:r>
              <a:rPr lang="en-US" sz="2600">
                <a:solidFill>
                  <a:schemeClr val="dk1"/>
                </a:solidFill>
              </a:rPr>
              <a:t> are applied </a:t>
            </a:r>
            <a:r>
              <a:rPr b="1" lang="en-US" sz="2600">
                <a:solidFill>
                  <a:schemeClr val="dk1"/>
                </a:solidFill>
              </a:rPr>
              <a:t>after</a:t>
            </a:r>
            <a:r>
              <a:rPr lang="en-US" sz="2600">
                <a:solidFill>
                  <a:schemeClr val="dk1"/>
                </a:solidFill>
              </a:rPr>
              <a:t> virtual service routing, so they apply to the traffic’s </a:t>
            </a:r>
            <a:r>
              <a:rPr b="1" lang="en-US" sz="2600">
                <a:solidFill>
                  <a:schemeClr val="dk1"/>
                </a:solidFill>
              </a:rPr>
              <a:t>“real” destination</a:t>
            </a:r>
            <a:r>
              <a:rPr lang="en-US" sz="2600">
                <a:solidFill>
                  <a:schemeClr val="dk1"/>
                </a:solidFill>
              </a:rPr>
              <a:t>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They let you configure Envoy’s </a:t>
            </a:r>
            <a:r>
              <a:rPr b="1" lang="en-US" sz="2600">
                <a:solidFill>
                  <a:schemeClr val="dk1"/>
                </a:solidFill>
              </a:rPr>
              <a:t>traffic policies</a:t>
            </a:r>
            <a:r>
              <a:rPr lang="en-US" sz="2600">
                <a:solidFill>
                  <a:schemeClr val="dk1"/>
                </a:solidFill>
              </a:rPr>
              <a:t> such as </a:t>
            </a:r>
            <a:r>
              <a:rPr b="1" lang="en-US" sz="2600">
                <a:solidFill>
                  <a:schemeClr val="dk1"/>
                </a:solidFill>
              </a:rPr>
              <a:t>TLS mode</a:t>
            </a:r>
            <a:r>
              <a:rPr lang="en-US" sz="2600">
                <a:solidFill>
                  <a:schemeClr val="dk1"/>
                </a:solidFill>
              </a:rPr>
              <a:t>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DISABLE</a:t>
            </a:r>
            <a:r>
              <a:rPr lang="en-US" sz="2600">
                <a:solidFill>
                  <a:schemeClr val="dk1"/>
                </a:solidFill>
              </a:rPr>
              <a:t>: plain text request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SIMPLE</a:t>
            </a:r>
            <a:r>
              <a:rPr lang="en-US" sz="2600">
                <a:solidFill>
                  <a:schemeClr val="dk1"/>
                </a:solidFill>
              </a:rPr>
              <a:t>: TLS connection with client-side only authn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MUTUAL</a:t>
            </a:r>
            <a:r>
              <a:rPr lang="en-US" sz="2600">
                <a:solidFill>
                  <a:schemeClr val="dk1"/>
                </a:solidFill>
              </a:rPr>
              <a:t>: mTLS with your own certs in place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ISTIO_MUTUAL</a:t>
            </a:r>
            <a:r>
              <a:rPr lang="en-US" sz="2600">
                <a:solidFill>
                  <a:schemeClr val="dk1"/>
                </a:solidFill>
              </a:rPr>
              <a:t>: mTLS with Istio generated certificates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75" name="Google Shape;875;p94"/>
          <p:cNvSpPr txBox="1"/>
          <p:nvPr/>
        </p:nvSpPr>
        <p:spPr>
          <a:xfrm>
            <a:off x="11734500" y="2875750"/>
            <a:ext cx="10700400" cy="9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It configures a client to use Istio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mutual TLS when talking to rating services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networking.istio.io/v1beta1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DestinationRule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ratings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istio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mtls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host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ratings.prod.svc.cluster.local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trafficPolicy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tls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400">
              <a:solidFill>
                <a:srgbClr val="46444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400">
                <a:solidFill>
                  <a:srgbClr val="2D822B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en-US" sz="24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400">
                <a:solidFill>
                  <a:srgbClr val="464444"/>
                </a:solidFill>
                <a:latin typeface="Roboto Mono"/>
                <a:ea typeface="Roboto Mono"/>
                <a:cs typeface="Roboto Mono"/>
                <a:sym typeface="Roboto Mono"/>
              </a:rPr>
              <a:t> ISTIO_MUTUAL </a:t>
            </a:r>
            <a:r>
              <a:rPr lang="en-US" sz="24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Istio manages the PKI</a:t>
            </a:r>
            <a:endParaRPr sz="3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5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Ok, now that I can trust him, what can he do?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96"/>
          <p:cNvSpPr/>
          <p:nvPr/>
        </p:nvSpPr>
        <p:spPr>
          <a:xfrm>
            <a:off x="-555080" y="-381000"/>
            <a:ext cx="25553700" cy="1479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6" name="Google Shape;886;p9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8" r="748" t="0"/>
          <a:stretch/>
        </p:blipFill>
        <p:spPr>
          <a:xfrm>
            <a:off x="-555125" y="-381000"/>
            <a:ext cx="25553700" cy="14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96"/>
          <p:cNvSpPr txBox="1"/>
          <p:nvPr/>
        </p:nvSpPr>
        <p:spPr>
          <a:xfrm>
            <a:off x="1561702" y="-2755900"/>
            <a:ext cx="21260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888" name="Google Shape;888;p96"/>
          <p:cNvSpPr txBox="1"/>
          <p:nvPr>
            <p:ph idx="1" type="body"/>
          </p:nvPr>
        </p:nvSpPr>
        <p:spPr>
          <a:xfrm>
            <a:off x="-555050" y="7533850"/>
            <a:ext cx="255537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>
                <a:solidFill>
                  <a:srgbClr val="474747"/>
                </a:solidFill>
              </a:rPr>
              <a:t>Access control</a:t>
            </a:r>
            <a:endParaRPr>
              <a:solidFill>
                <a:srgbClr val="474747"/>
              </a:solidFill>
            </a:endParaRPr>
          </a:p>
        </p:txBody>
      </p:sp>
      <p:pic>
        <p:nvPicPr>
          <p:cNvPr descr="Picture 7" id="889" name="Google Shape;88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97"/>
          <p:cNvSpPr txBox="1"/>
          <p:nvPr>
            <p:ph idx="2" type="body"/>
          </p:nvPr>
        </p:nvSpPr>
        <p:spPr>
          <a:xfrm>
            <a:off x="1077595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/>
              <a:t>The </a:t>
            </a:r>
            <a:r>
              <a:rPr b="1" lang="en-US" sz="3000"/>
              <a:t>selective restriction</a:t>
            </a:r>
            <a:r>
              <a:rPr lang="en-US" sz="3000"/>
              <a:t> of </a:t>
            </a:r>
            <a:r>
              <a:rPr b="1" lang="en-US" sz="3000"/>
              <a:t>access</a:t>
            </a:r>
            <a:r>
              <a:rPr lang="en-US" sz="3000"/>
              <a:t> to a </a:t>
            </a:r>
            <a:r>
              <a:rPr b="1" lang="en-US" sz="3000"/>
              <a:t>resource</a:t>
            </a:r>
            <a:r>
              <a:rPr lang="en-US" sz="3000"/>
              <a:t>.</a:t>
            </a:r>
            <a:endParaRPr sz="3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/>
              <a:t>Is used to prevent </a:t>
            </a:r>
            <a:r>
              <a:rPr b="1" lang="en-US" sz="3000"/>
              <a:t>information disclosure</a:t>
            </a:r>
            <a:r>
              <a:rPr lang="en-US" sz="3000"/>
              <a:t> and </a:t>
            </a:r>
            <a:r>
              <a:rPr b="1" lang="en-US" sz="3000"/>
              <a:t>tampering</a:t>
            </a:r>
            <a:r>
              <a:rPr lang="en-US" sz="3000"/>
              <a:t>.</a:t>
            </a:r>
            <a:endParaRPr sz="3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/>
              <a:t>In relation, authorization is the act of </a:t>
            </a:r>
            <a:r>
              <a:rPr b="1" lang="en-US" sz="3000"/>
              <a:t>specifying</a:t>
            </a:r>
            <a:r>
              <a:rPr lang="en-US" sz="3000"/>
              <a:t> </a:t>
            </a:r>
            <a:r>
              <a:rPr b="1" lang="en-US" sz="3000"/>
              <a:t>access</a:t>
            </a:r>
            <a:r>
              <a:rPr lang="en-US" sz="3000"/>
              <a:t> </a:t>
            </a:r>
            <a:r>
              <a:rPr b="1" lang="en-US" sz="3000"/>
              <a:t>privileges</a:t>
            </a:r>
            <a:r>
              <a:rPr lang="en-US" sz="3000"/>
              <a:t> to </a:t>
            </a:r>
            <a:r>
              <a:rPr b="1" lang="en-US" sz="3000"/>
              <a:t>resources</a:t>
            </a:r>
            <a:r>
              <a:rPr lang="en-US" sz="3000"/>
              <a:t>.</a:t>
            </a:r>
            <a:endParaRPr sz="3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/>
              <a:t>In Kubernetes I want to focus on access to critical data, starting from the main interface endpoint of Kubernetes.</a:t>
            </a:r>
            <a:endParaRPr b="1" sz="3000"/>
          </a:p>
        </p:txBody>
      </p:sp>
      <p:sp>
        <p:nvSpPr>
          <p:cNvPr id="895" name="Google Shape;895;p97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Access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control</a:t>
            </a:r>
            <a:endParaRPr sz="7600"/>
          </a:p>
        </p:txBody>
      </p:sp>
      <p:sp>
        <p:nvSpPr>
          <p:cNvPr id="896" name="Google Shape;896;p9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897" name="Google Shape;897;p9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8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API server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9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</a:t>
            </a:r>
            <a:r>
              <a:rPr b="1" lang="en-US" sz="3000">
                <a:solidFill>
                  <a:schemeClr val="dk1"/>
                </a:solidFill>
              </a:rPr>
              <a:t>permissions</a:t>
            </a:r>
            <a:r>
              <a:rPr lang="en-US" sz="3000">
                <a:solidFill>
                  <a:schemeClr val="dk1"/>
                </a:solidFill>
              </a:rPr>
              <a:t> to access to API </a:t>
            </a:r>
            <a:r>
              <a:rPr b="1" lang="en-US" sz="3000">
                <a:solidFill>
                  <a:schemeClr val="dk1"/>
                </a:solidFill>
              </a:rPr>
              <a:t>objects</a:t>
            </a:r>
            <a:r>
              <a:rPr lang="en-US" sz="3000">
                <a:solidFill>
                  <a:schemeClr val="dk1"/>
                </a:solidFill>
              </a:rPr>
              <a:t> itself are managed via </a:t>
            </a:r>
            <a:r>
              <a:rPr b="1" lang="en-US" sz="3000">
                <a:solidFill>
                  <a:schemeClr val="dk1"/>
                </a:solidFill>
              </a:rPr>
              <a:t>authorization methods</a:t>
            </a:r>
            <a:r>
              <a:rPr lang="en-US" sz="3000">
                <a:solidFill>
                  <a:schemeClr val="dk1"/>
                </a:solidFill>
              </a:rPr>
              <a:t> in Kubernetes.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But we can implement </a:t>
            </a:r>
            <a:r>
              <a:rPr b="1" lang="en-US" sz="3000">
                <a:solidFill>
                  <a:schemeClr val="dk1"/>
                </a:solidFill>
              </a:rPr>
              <a:t>access restriction</a:t>
            </a:r>
            <a:r>
              <a:rPr lang="en-US" sz="3000">
                <a:solidFill>
                  <a:schemeClr val="dk1"/>
                </a:solidFill>
              </a:rPr>
              <a:t> to the API server </a:t>
            </a:r>
            <a:r>
              <a:rPr b="1" lang="en-US" sz="3000">
                <a:solidFill>
                  <a:schemeClr val="dk1"/>
                </a:solidFill>
              </a:rPr>
              <a:t>from L2</a:t>
            </a:r>
            <a:r>
              <a:rPr lang="en-US" sz="3000">
                <a:solidFill>
                  <a:schemeClr val="dk1"/>
                </a:solidFill>
              </a:rPr>
              <a:t>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we should restrict the </a:t>
            </a:r>
            <a:r>
              <a:rPr b="1" lang="en-US" sz="3000">
                <a:solidFill>
                  <a:schemeClr val="dk1"/>
                </a:solidFill>
              </a:rPr>
              <a:t>availability</a:t>
            </a:r>
            <a:r>
              <a:rPr lang="en-US" sz="3000">
                <a:solidFill>
                  <a:schemeClr val="dk1"/>
                </a:solidFill>
              </a:rPr>
              <a:t> of the API Server endpoint to a private network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enable tunneling (e.g.: with VPN)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we should enforce </a:t>
            </a:r>
            <a:r>
              <a:rPr b="1" lang="en-US" sz="3000">
                <a:solidFill>
                  <a:schemeClr val="dk1"/>
                </a:solidFill>
              </a:rPr>
              <a:t>access restriction</a:t>
            </a:r>
            <a:r>
              <a:rPr lang="en-US" sz="3000">
                <a:solidFill>
                  <a:schemeClr val="dk1"/>
                </a:solidFill>
              </a:rPr>
              <a:t> also with </a:t>
            </a:r>
            <a:r>
              <a:rPr b="1" lang="en-US" sz="3000">
                <a:solidFill>
                  <a:schemeClr val="dk1"/>
                </a:solidFill>
              </a:rPr>
              <a:t>firewall rules</a:t>
            </a:r>
            <a:endParaRPr sz="3000">
              <a:solidFill>
                <a:schemeClr val="dk1"/>
              </a:solidFill>
            </a:endParaRPr>
          </a:p>
          <a:p>
            <a:pPr indent="-4191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up to L7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08" name="Google Shape;908;p99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API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server</a:t>
            </a:r>
            <a:endParaRPr sz="7000"/>
          </a:p>
        </p:txBody>
      </p:sp>
      <p:sp>
        <p:nvSpPr>
          <p:cNvPr id="909" name="Google Shape;909;p9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10" name="Google Shape;910;p9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00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Secret API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1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You should a</a:t>
            </a:r>
            <a:r>
              <a:rPr lang="en-US" sz="2600">
                <a:solidFill>
                  <a:schemeClr val="dk1"/>
                </a:solidFill>
              </a:rPr>
              <a:t>pply </a:t>
            </a:r>
            <a:r>
              <a:rPr b="1" lang="en-US" sz="2600">
                <a:solidFill>
                  <a:schemeClr val="dk1"/>
                </a:solidFill>
              </a:rPr>
              <a:t>least privilege</a:t>
            </a:r>
            <a:r>
              <a:rPr lang="en-US" sz="2600">
                <a:solidFill>
                  <a:schemeClr val="dk1"/>
                </a:solidFill>
              </a:rPr>
              <a:t> and </a:t>
            </a:r>
            <a:r>
              <a:rPr b="1" lang="en-US" sz="2600">
                <a:solidFill>
                  <a:schemeClr val="dk1"/>
                </a:solidFill>
              </a:rPr>
              <a:t>deny by default</a:t>
            </a:r>
            <a:r>
              <a:rPr lang="en-US" sz="2600">
                <a:solidFill>
                  <a:schemeClr val="dk1"/>
                </a:solidFill>
              </a:rPr>
              <a:t> with RBAC authorization policies, as: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Secrets can be used to </a:t>
            </a:r>
            <a:r>
              <a:rPr b="1" lang="en-US" sz="2600">
                <a:solidFill>
                  <a:schemeClr val="dk1"/>
                </a:solidFill>
              </a:rPr>
              <a:t>gain extra privileges</a:t>
            </a:r>
            <a:r>
              <a:rPr lang="en-US" sz="2600">
                <a:solidFill>
                  <a:schemeClr val="dk1"/>
                </a:solidFill>
              </a:rPr>
              <a:t>, as for </a:t>
            </a:r>
            <a:r>
              <a:rPr b="1" lang="en-US" sz="2600">
                <a:solidFill>
                  <a:schemeClr val="dk1"/>
                </a:solidFill>
              </a:rPr>
              <a:t>Service Account token Secrets</a:t>
            </a:r>
            <a:r>
              <a:rPr lang="en-US" sz="2600">
                <a:solidFill>
                  <a:schemeClr val="dk1"/>
                </a:solidFill>
              </a:rPr>
              <a:t>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pods</a:t>
            </a:r>
            <a:r>
              <a:rPr lang="en-US" sz="2600">
                <a:solidFill>
                  <a:schemeClr val="dk1"/>
                </a:solidFill>
              </a:rPr>
              <a:t> that </a:t>
            </a:r>
            <a:r>
              <a:rPr lang="en-US" sz="2600">
                <a:solidFill>
                  <a:schemeClr val="dk1"/>
                </a:solidFill>
              </a:rPr>
              <a:t>can access Service Account token Secrets </a:t>
            </a:r>
            <a:r>
              <a:rPr lang="en-US" sz="2600">
                <a:solidFill>
                  <a:schemeClr val="dk1"/>
                </a:solidFill>
              </a:rPr>
              <a:t>could run with </a:t>
            </a:r>
            <a:r>
              <a:rPr b="1" lang="en-US" sz="2600">
                <a:solidFill>
                  <a:schemeClr val="dk1"/>
                </a:solidFill>
              </a:rPr>
              <a:t>elevated permissions</a:t>
            </a:r>
            <a:r>
              <a:rPr lang="en-US" sz="2600">
                <a:solidFill>
                  <a:schemeClr val="dk1"/>
                </a:solidFill>
              </a:rPr>
              <a:t> if those Service Accounts are granted access to </a:t>
            </a:r>
            <a:r>
              <a:rPr b="1" lang="en-US" sz="2600">
                <a:solidFill>
                  <a:schemeClr val="dk1"/>
                </a:solidFill>
              </a:rPr>
              <a:t>permissive PSPs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b="1" lang="en-US" sz="2600">
                <a:solidFill>
                  <a:schemeClr val="dk1"/>
                </a:solidFill>
              </a:rPr>
              <a:t>allow</a:t>
            </a:r>
            <a:r>
              <a:rPr lang="en-US" sz="2600">
                <a:solidFill>
                  <a:schemeClr val="dk1"/>
                </a:solidFill>
              </a:rPr>
              <a:t> for </a:t>
            </a: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-US" sz="2600">
                <a:solidFill>
                  <a:schemeClr val="dk1"/>
                </a:solidFill>
              </a:rPr>
              <a:t> (verb) on </a:t>
            </a:r>
            <a:r>
              <a:rPr b="1" lang="en-US" sz="2600">
                <a:solidFill>
                  <a:schemeClr val="dk1"/>
                </a:solidFill>
              </a:rPr>
              <a:t>Secrets</a:t>
            </a:r>
            <a:r>
              <a:rPr lang="en-US" sz="2600">
                <a:solidFill>
                  <a:schemeClr val="dk1"/>
                </a:solidFill>
              </a:rPr>
              <a:t> allows to </a:t>
            </a:r>
            <a:r>
              <a:rPr b="1" lang="en-US" sz="2600">
                <a:solidFill>
                  <a:schemeClr val="dk1"/>
                </a:solidFill>
              </a:rPr>
              <a:t>inspect</a:t>
            </a:r>
            <a:r>
              <a:rPr lang="en-US" sz="2600">
                <a:solidFill>
                  <a:schemeClr val="dk1"/>
                </a:solidFill>
              </a:rPr>
              <a:t> the </a:t>
            </a:r>
            <a:r>
              <a:rPr b="1" lang="en-US" sz="2600">
                <a:solidFill>
                  <a:schemeClr val="dk1"/>
                </a:solidFill>
              </a:rPr>
              <a:t>values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a </a:t>
            </a:r>
            <a:r>
              <a:rPr b="1" lang="en-US" sz="2600">
                <a:solidFill>
                  <a:schemeClr val="dk1"/>
                </a:solidFill>
              </a:rPr>
              <a:t>user</a:t>
            </a:r>
            <a:r>
              <a:rPr lang="en-US" sz="2600">
                <a:solidFill>
                  <a:schemeClr val="dk1"/>
                </a:solidFill>
              </a:rPr>
              <a:t> who </a:t>
            </a:r>
            <a:r>
              <a:rPr b="1" lang="en-US" sz="2600">
                <a:solidFill>
                  <a:schemeClr val="dk1"/>
                </a:solidFill>
              </a:rPr>
              <a:t>can’t read</a:t>
            </a:r>
            <a:r>
              <a:rPr lang="en-US" sz="2600">
                <a:solidFill>
                  <a:schemeClr val="dk1"/>
                </a:solidFill>
              </a:rPr>
              <a:t> a </a:t>
            </a:r>
            <a:r>
              <a:rPr b="1" lang="en-US" sz="2600">
                <a:solidFill>
                  <a:schemeClr val="dk1"/>
                </a:solidFill>
              </a:rPr>
              <a:t>Secret</a:t>
            </a:r>
            <a:r>
              <a:rPr lang="en-US" sz="2600">
                <a:solidFill>
                  <a:schemeClr val="dk1"/>
                </a:solidFill>
              </a:rPr>
              <a:t> but </a:t>
            </a:r>
            <a:r>
              <a:rPr b="1" lang="en-US" sz="2600">
                <a:solidFill>
                  <a:schemeClr val="dk1"/>
                </a:solidFill>
              </a:rPr>
              <a:t>can create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b="1" lang="en-US" sz="2600">
                <a:solidFill>
                  <a:schemeClr val="dk1"/>
                </a:solidFill>
              </a:rPr>
              <a:t>pods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lang="en-US" sz="2600">
                <a:solidFill>
                  <a:schemeClr val="dk1"/>
                </a:solidFill>
              </a:rPr>
              <a:t>could expose that Secret by via those pods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-US" sz="2600">
                <a:solidFill>
                  <a:schemeClr val="dk1"/>
                </a:solidFill>
              </a:rPr>
              <a:t> and </a:t>
            </a: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watch </a:t>
            </a:r>
            <a:r>
              <a:rPr lang="en-US" sz="2600">
                <a:solidFill>
                  <a:schemeClr val="dk1"/>
                </a:solidFill>
              </a:rPr>
              <a:t>all Secrets in a cluster should be reserved only to </a:t>
            </a:r>
            <a:r>
              <a:rPr b="1" lang="en-US" sz="2600">
                <a:solidFill>
                  <a:schemeClr val="dk1"/>
                </a:solidFill>
              </a:rPr>
              <a:t>trusted</a:t>
            </a:r>
            <a:r>
              <a:rPr lang="en-US" sz="2600">
                <a:solidFill>
                  <a:schemeClr val="dk1"/>
                </a:solidFill>
              </a:rPr>
              <a:t> system </a:t>
            </a:r>
            <a:r>
              <a:rPr b="1" lang="en-US" sz="2600">
                <a:solidFill>
                  <a:schemeClr val="dk1"/>
                </a:solidFill>
              </a:rPr>
              <a:t>components</a:t>
            </a:r>
            <a:endParaRPr b="1"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lang="en-US" sz="2600">
                <a:solidFill>
                  <a:schemeClr val="dk1"/>
                </a:solidFill>
              </a:rPr>
              <a:t> and </a:t>
            </a: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watch</a:t>
            </a:r>
            <a:r>
              <a:rPr lang="en-US" sz="2600">
                <a:solidFill>
                  <a:schemeClr val="dk1"/>
                </a:solidFill>
              </a:rPr>
              <a:t> all Secrets in a namespace should be avoided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only </a:t>
            </a:r>
            <a:r>
              <a:rPr lang="en-US" sz="260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2600">
                <a:solidFill>
                  <a:schemeClr val="dk1"/>
                </a:solidFill>
              </a:rPr>
              <a:t> requests on the needed Secrets should be allowed to let applications access them.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21" name="Google Shape;921;p101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API</a:t>
            </a:r>
            <a:endParaRPr sz="7000"/>
          </a:p>
        </p:txBody>
      </p:sp>
      <p:sp>
        <p:nvSpPr>
          <p:cNvPr id="922" name="Google Shape;922;p10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23" name="Google Shape;923;p10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2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The </a:t>
            </a:r>
            <a:r>
              <a:rPr b="1" lang="en-US" sz="2600">
                <a:solidFill>
                  <a:schemeClr val="dk1"/>
                </a:solidFill>
              </a:rPr>
              <a:t>Kubelet</a:t>
            </a:r>
            <a:r>
              <a:rPr lang="en-US" sz="2600">
                <a:solidFill>
                  <a:schemeClr val="dk1"/>
                </a:solidFill>
              </a:rPr>
              <a:t> can </a:t>
            </a:r>
            <a:r>
              <a:rPr b="1" lang="en-US" sz="2600">
                <a:solidFill>
                  <a:schemeClr val="dk1"/>
                </a:solidFill>
              </a:rPr>
              <a:t>read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b="1" lang="en-US" sz="2600">
                <a:solidFill>
                  <a:schemeClr val="dk1"/>
                </a:solidFill>
              </a:rPr>
              <a:t>any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b="1" lang="en-US" sz="2600">
                <a:solidFill>
                  <a:schemeClr val="dk1"/>
                </a:solidFill>
              </a:rPr>
              <a:t>Secret</a:t>
            </a:r>
            <a:r>
              <a:rPr lang="en-US" sz="2600">
                <a:solidFill>
                  <a:schemeClr val="dk1"/>
                </a:solidFill>
              </a:rPr>
              <a:t> from the API server, so: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being able to </a:t>
            </a:r>
            <a:r>
              <a:rPr b="1" lang="en-US" sz="2600">
                <a:solidFill>
                  <a:schemeClr val="dk1"/>
                </a:solidFill>
              </a:rPr>
              <a:t>impersonate</a:t>
            </a:r>
            <a:r>
              <a:rPr lang="en-US" sz="2600">
                <a:solidFill>
                  <a:schemeClr val="dk1"/>
                </a:solidFill>
              </a:rPr>
              <a:t> the Kubelet </a:t>
            </a:r>
            <a:r>
              <a:rPr b="1" lang="en-US" sz="2600">
                <a:solidFill>
                  <a:schemeClr val="dk1"/>
                </a:solidFill>
              </a:rPr>
              <a:t>enables you</a:t>
            </a:r>
            <a:r>
              <a:rPr lang="en-US" sz="2600">
                <a:solidFill>
                  <a:schemeClr val="dk1"/>
                </a:solidFill>
              </a:rPr>
              <a:t> to read all the Secrets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So enforce </a:t>
            </a:r>
            <a:r>
              <a:rPr b="1" lang="en-US" sz="2600">
                <a:solidFill>
                  <a:schemeClr val="dk1"/>
                </a:solidFill>
              </a:rPr>
              <a:t>restriction</a:t>
            </a:r>
            <a:r>
              <a:rPr lang="en-US" sz="2600">
                <a:solidFill>
                  <a:schemeClr val="dk1"/>
                </a:solidFill>
              </a:rPr>
              <a:t> with </a:t>
            </a:r>
            <a:r>
              <a:rPr lang="en-US" sz="25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Node Authorization</a:t>
            </a:r>
            <a:r>
              <a:rPr lang="en-US" sz="2600">
                <a:solidFill>
                  <a:schemeClr val="dk1"/>
                </a:solidFill>
              </a:rPr>
              <a:t>, which is an </a:t>
            </a:r>
            <a:r>
              <a:rPr b="1" lang="en-US" sz="2600">
                <a:solidFill>
                  <a:schemeClr val="dk1"/>
                </a:solidFill>
              </a:rPr>
              <a:t>authorization mode</a:t>
            </a:r>
            <a:r>
              <a:rPr lang="en-US" sz="2600">
                <a:solidFill>
                  <a:schemeClr val="dk1"/>
                </a:solidFill>
              </a:rPr>
              <a:t> that specifically </a:t>
            </a:r>
            <a:r>
              <a:rPr b="1" lang="en-US" sz="2600">
                <a:solidFill>
                  <a:schemeClr val="dk1"/>
                </a:solidFill>
              </a:rPr>
              <a:t>authorizes</a:t>
            </a:r>
            <a:r>
              <a:rPr lang="en-US" sz="2600">
                <a:solidFill>
                  <a:schemeClr val="dk1"/>
                </a:solidFill>
              </a:rPr>
              <a:t> </a:t>
            </a:r>
            <a:r>
              <a:rPr b="1" lang="en-US" sz="2600">
                <a:solidFill>
                  <a:schemeClr val="dk1"/>
                </a:solidFill>
              </a:rPr>
              <a:t>only</a:t>
            </a:r>
            <a:r>
              <a:rPr lang="en-US" sz="2600">
                <a:solidFill>
                  <a:schemeClr val="dk1"/>
                </a:solidFill>
              </a:rPr>
              <a:t> the API </a:t>
            </a:r>
            <a:r>
              <a:rPr b="1" lang="en-US" sz="2600">
                <a:solidFill>
                  <a:schemeClr val="dk1"/>
                </a:solidFill>
              </a:rPr>
              <a:t>requests</a:t>
            </a:r>
            <a:r>
              <a:rPr lang="en-US" sz="2600">
                <a:solidFill>
                  <a:schemeClr val="dk1"/>
                </a:solidFill>
              </a:rPr>
              <a:t> that the </a:t>
            </a:r>
            <a:r>
              <a:rPr b="1" lang="en-US" sz="2600">
                <a:solidFill>
                  <a:schemeClr val="dk1"/>
                </a:solidFill>
              </a:rPr>
              <a:t>kubelet</a:t>
            </a:r>
            <a:r>
              <a:rPr lang="en-US" sz="2600">
                <a:solidFill>
                  <a:schemeClr val="dk1"/>
                </a:solidFill>
              </a:rPr>
              <a:t> needs.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In order to be authorized by the Node authorizer, kubelets must use a credential that identifies them as: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being in the 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nodes</a:t>
            </a:r>
            <a:r>
              <a:rPr lang="en-US" sz="2600">
                <a:solidFill>
                  <a:schemeClr val="dk1"/>
                </a:solidFill>
              </a:rPr>
              <a:t> group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with a username of 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system:node: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nodeName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 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The value of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2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nodeName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r>
              <a:rPr lang="en-US" sz="2600">
                <a:solidFill>
                  <a:schemeClr val="dk1"/>
                </a:solidFill>
              </a:rPr>
              <a:t> must </a:t>
            </a:r>
            <a:r>
              <a:rPr b="1" lang="en-US" sz="2600">
                <a:solidFill>
                  <a:schemeClr val="dk1"/>
                </a:solidFill>
              </a:rPr>
              <a:t>match</a:t>
            </a:r>
            <a:r>
              <a:rPr lang="en-US" sz="2600">
                <a:solidFill>
                  <a:schemeClr val="dk1"/>
                </a:solidFill>
              </a:rPr>
              <a:t> the name of the </a:t>
            </a:r>
            <a:r>
              <a:rPr b="1" lang="en-US" sz="2600">
                <a:solidFill>
                  <a:schemeClr val="dk1"/>
                </a:solidFill>
              </a:rPr>
              <a:t>node</a:t>
            </a:r>
            <a:r>
              <a:rPr lang="en-US" sz="2600">
                <a:solidFill>
                  <a:schemeClr val="dk1"/>
                </a:solidFill>
              </a:rPr>
              <a:t> as </a:t>
            </a:r>
            <a:r>
              <a:rPr b="1" lang="en-US" sz="2600">
                <a:solidFill>
                  <a:schemeClr val="dk1"/>
                </a:solidFill>
              </a:rPr>
              <a:t>registered</a:t>
            </a:r>
            <a:r>
              <a:rPr lang="en-US" sz="2600">
                <a:solidFill>
                  <a:schemeClr val="dk1"/>
                </a:solidFill>
              </a:rPr>
              <a:t> by the kubelet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from hostname</a:t>
            </a:r>
            <a:endParaRPr sz="2600">
              <a:solidFill>
                <a:schemeClr val="dk1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r>
              <a:rPr lang="en-US" sz="2600">
                <a:solidFill>
                  <a:schemeClr val="dk1"/>
                </a:solidFill>
              </a:rPr>
              <a:t>or cloud provider metadata API when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cloud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provider</a:t>
            </a:r>
            <a:r>
              <a:rPr lang="en-US" sz="2600">
                <a:solidFill>
                  <a:schemeClr val="dk1"/>
                </a:solidFill>
              </a:rPr>
              <a:t> is specified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To </a:t>
            </a:r>
            <a:r>
              <a:rPr b="1" lang="en-US" sz="2600">
                <a:solidFill>
                  <a:schemeClr val="dk1"/>
                </a:solidFill>
              </a:rPr>
              <a:t>enable</a:t>
            </a:r>
            <a:r>
              <a:rPr lang="en-US" sz="2600">
                <a:solidFill>
                  <a:schemeClr val="dk1"/>
                </a:solidFill>
              </a:rPr>
              <a:t> the Node authorizer, start the apiserver with: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$ kube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apiserver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authorization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mode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Node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</a:rPr>
              <a:t>You can further </a:t>
            </a:r>
            <a:r>
              <a:rPr b="1" lang="en-US" sz="2600">
                <a:solidFill>
                  <a:schemeClr val="dk1"/>
                </a:solidFill>
              </a:rPr>
              <a:t>review</a:t>
            </a:r>
            <a:r>
              <a:rPr lang="en-US" sz="2600">
                <a:solidFill>
                  <a:schemeClr val="dk1"/>
                </a:solidFill>
              </a:rPr>
              <a:t> kubelet’s </a:t>
            </a:r>
            <a:r>
              <a:rPr b="1" lang="en-US" sz="2600">
                <a:solidFill>
                  <a:schemeClr val="dk1"/>
                </a:solidFill>
              </a:rPr>
              <a:t>permissions</a:t>
            </a:r>
            <a:r>
              <a:rPr lang="en-US" sz="2600">
                <a:solidFill>
                  <a:schemeClr val="dk1"/>
                </a:solidFill>
              </a:rPr>
              <a:t> with the 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NodeRestriction</a:t>
            </a:r>
            <a:r>
              <a:rPr lang="en-US" sz="2600">
                <a:solidFill>
                  <a:schemeClr val="dk1"/>
                </a:solidFill>
              </a:rPr>
              <a:t> admission controller: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$ kube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apiserver 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enable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admission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plugins</a:t>
            </a:r>
            <a:r>
              <a:rPr lang="en-US" sz="22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=...,</a:t>
            </a:r>
            <a:r>
              <a:rPr lang="en-US" sz="2250">
                <a:solidFill>
                  <a:srgbClr val="269C2E"/>
                </a:solidFill>
                <a:latin typeface="Roboto Mono"/>
                <a:ea typeface="Roboto Mono"/>
                <a:cs typeface="Roboto Mono"/>
                <a:sym typeface="Roboto Mono"/>
              </a:rPr>
              <a:t>NodeRestriction</a:t>
            </a:r>
            <a:endParaRPr sz="3000">
              <a:solidFill>
                <a:srgbClr val="269C2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9" name="Google Shape;929;p102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API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and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the Kubelet</a:t>
            </a:r>
            <a:endParaRPr sz="7000"/>
          </a:p>
        </p:txBody>
      </p:sp>
      <p:sp>
        <p:nvSpPr>
          <p:cNvPr id="930" name="Google Shape;930;p10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31" name="Google Shape;931;p10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7"/>
          <p:cNvSpPr txBox="1"/>
          <p:nvPr>
            <p:ph idx="1" type="body"/>
          </p:nvPr>
        </p:nvSpPr>
        <p:spPr>
          <a:xfrm>
            <a:off x="1830613" y="5981700"/>
            <a:ext cx="2072277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Who can talk with me?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3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Secret Volume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4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Volume</a:t>
            </a:r>
            <a:endParaRPr sz="7000"/>
          </a:p>
        </p:txBody>
      </p:sp>
      <p:sp>
        <p:nvSpPr>
          <p:cNvPr id="942" name="Google Shape;942;p10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43" name="Google Shape;943;p104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A Secret volume is used to pass sensitive information to Pods.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A Secret </a:t>
            </a:r>
            <a:r>
              <a:rPr lang="en-US" sz="3500">
                <a:solidFill>
                  <a:schemeClr val="dk1"/>
                </a:solidFill>
              </a:rPr>
              <a:t>is </a:t>
            </a:r>
            <a:r>
              <a:rPr b="1" lang="en-US" sz="3500">
                <a:solidFill>
                  <a:schemeClr val="dk1"/>
                </a:solidFill>
              </a:rPr>
              <a:t>sent</a:t>
            </a:r>
            <a:r>
              <a:rPr lang="en-US" sz="3500">
                <a:solidFill>
                  <a:schemeClr val="dk1"/>
                </a:solidFill>
              </a:rPr>
              <a:t> to a node and </a:t>
            </a:r>
            <a:r>
              <a:rPr b="1" lang="en-US" sz="3500">
                <a:solidFill>
                  <a:schemeClr val="dk1"/>
                </a:solidFill>
              </a:rPr>
              <a:t>stored</a:t>
            </a:r>
            <a:r>
              <a:rPr lang="en-US" sz="3500">
                <a:solidFill>
                  <a:schemeClr val="dk1"/>
                </a:solidFill>
              </a:rPr>
              <a:t> on tmpfs only if a Pod on that </a:t>
            </a:r>
            <a:r>
              <a:rPr b="1" lang="en-US" sz="3500">
                <a:solidFill>
                  <a:schemeClr val="dk1"/>
                </a:solidFill>
              </a:rPr>
              <a:t>node</a:t>
            </a:r>
            <a:r>
              <a:rPr lang="en-US" sz="3500">
                <a:solidFill>
                  <a:schemeClr val="dk1"/>
                </a:solidFill>
              </a:rPr>
              <a:t> </a:t>
            </a:r>
            <a:r>
              <a:rPr b="1" lang="en-US" sz="3500">
                <a:solidFill>
                  <a:schemeClr val="dk1"/>
                </a:solidFill>
              </a:rPr>
              <a:t>requires</a:t>
            </a:r>
            <a:r>
              <a:rPr lang="en-US" sz="3500">
                <a:solidFill>
                  <a:schemeClr val="dk1"/>
                </a:solidFill>
              </a:rPr>
              <a:t> it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once the </a:t>
            </a:r>
            <a:r>
              <a:rPr b="1" lang="en-US" sz="3500">
                <a:solidFill>
                  <a:schemeClr val="dk1"/>
                </a:solidFill>
              </a:rPr>
              <a:t>pod</a:t>
            </a:r>
            <a:r>
              <a:rPr lang="en-US" sz="3500">
                <a:solidFill>
                  <a:schemeClr val="dk1"/>
                </a:solidFill>
              </a:rPr>
              <a:t> that </a:t>
            </a:r>
            <a:r>
              <a:rPr b="1" lang="en-US" sz="3500">
                <a:solidFill>
                  <a:schemeClr val="dk1"/>
                </a:solidFill>
              </a:rPr>
              <a:t>depends</a:t>
            </a:r>
            <a:r>
              <a:rPr lang="en-US" sz="3500">
                <a:solidFill>
                  <a:schemeClr val="dk1"/>
                </a:solidFill>
              </a:rPr>
              <a:t> on the </a:t>
            </a:r>
            <a:r>
              <a:rPr b="1" lang="en-US" sz="3500">
                <a:solidFill>
                  <a:schemeClr val="dk1"/>
                </a:solidFill>
              </a:rPr>
              <a:t>Secret</a:t>
            </a:r>
            <a:r>
              <a:rPr lang="en-US" sz="3500">
                <a:solidFill>
                  <a:schemeClr val="dk1"/>
                </a:solidFill>
              </a:rPr>
              <a:t> is </a:t>
            </a:r>
            <a:r>
              <a:rPr b="1" lang="en-US" sz="3500">
                <a:solidFill>
                  <a:schemeClr val="dk1"/>
                </a:solidFill>
              </a:rPr>
              <a:t>deleted</a:t>
            </a:r>
            <a:r>
              <a:rPr lang="en-US" sz="3500">
                <a:solidFill>
                  <a:schemeClr val="dk1"/>
                </a:solidFill>
              </a:rPr>
              <a:t>, the </a:t>
            </a:r>
            <a:r>
              <a:rPr b="1" lang="en-US" sz="3500">
                <a:solidFill>
                  <a:schemeClr val="dk1"/>
                </a:solidFill>
              </a:rPr>
              <a:t>kubelet</a:t>
            </a:r>
            <a:r>
              <a:rPr lang="en-US" sz="3500">
                <a:solidFill>
                  <a:schemeClr val="dk1"/>
                </a:solidFill>
              </a:rPr>
              <a:t> will </a:t>
            </a:r>
            <a:r>
              <a:rPr b="1" lang="en-US" sz="3500">
                <a:solidFill>
                  <a:schemeClr val="dk1"/>
                </a:solidFill>
              </a:rPr>
              <a:t>delete</a:t>
            </a:r>
            <a:r>
              <a:rPr lang="en-US" sz="3500">
                <a:solidFill>
                  <a:schemeClr val="dk1"/>
                </a:solidFill>
              </a:rPr>
              <a:t> its </a:t>
            </a:r>
            <a:r>
              <a:rPr b="1" lang="en-US" sz="3500">
                <a:solidFill>
                  <a:schemeClr val="dk1"/>
                </a:solidFill>
              </a:rPr>
              <a:t>local copy</a:t>
            </a:r>
            <a:r>
              <a:rPr lang="en-US" sz="3500">
                <a:solidFill>
                  <a:schemeClr val="dk1"/>
                </a:solidFill>
              </a:rPr>
              <a:t> of the secret data as well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only the </a:t>
            </a:r>
            <a:r>
              <a:rPr b="1" lang="en-US" sz="3500">
                <a:solidFill>
                  <a:schemeClr val="dk1"/>
                </a:solidFill>
              </a:rPr>
              <a:t>Secrets</a:t>
            </a:r>
            <a:r>
              <a:rPr lang="en-US" sz="3500">
                <a:solidFill>
                  <a:schemeClr val="dk1"/>
                </a:solidFill>
              </a:rPr>
              <a:t> that a </a:t>
            </a:r>
            <a:r>
              <a:rPr b="1" lang="en-US" sz="3500">
                <a:solidFill>
                  <a:schemeClr val="dk1"/>
                </a:solidFill>
              </a:rPr>
              <a:t>pod</a:t>
            </a:r>
            <a:r>
              <a:rPr lang="en-US" sz="3500">
                <a:solidFill>
                  <a:schemeClr val="dk1"/>
                </a:solidFill>
              </a:rPr>
              <a:t> requests are potentially visible within its </a:t>
            </a:r>
            <a:r>
              <a:rPr b="1" lang="en-US" sz="3500">
                <a:solidFill>
                  <a:schemeClr val="dk1"/>
                </a:solidFill>
              </a:rPr>
              <a:t>containers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only </a:t>
            </a:r>
            <a:r>
              <a:rPr b="1" lang="en-US" sz="3500">
                <a:solidFill>
                  <a:schemeClr val="dk1"/>
                </a:solidFill>
              </a:rPr>
              <a:t>containers</a:t>
            </a:r>
            <a:r>
              <a:rPr lang="en-US" sz="3500">
                <a:solidFill>
                  <a:schemeClr val="dk1"/>
                </a:solidFill>
              </a:rPr>
              <a:t> that request the </a:t>
            </a:r>
            <a:r>
              <a:rPr b="1" lang="en-US" sz="3500">
                <a:solidFill>
                  <a:schemeClr val="dk1"/>
                </a:solidFill>
              </a:rPr>
              <a:t>Secret volume</a:t>
            </a:r>
            <a:r>
              <a:rPr lang="en-US" sz="3500">
                <a:solidFill>
                  <a:schemeClr val="dk1"/>
                </a:solidFill>
              </a:rPr>
              <a:t> to be </a:t>
            </a:r>
            <a:r>
              <a:rPr b="1" lang="en-US" sz="3500">
                <a:solidFill>
                  <a:schemeClr val="dk1"/>
                </a:solidFill>
              </a:rPr>
              <a:t>mounted</a:t>
            </a:r>
            <a:r>
              <a:rPr lang="en-US" sz="3500">
                <a:solidFill>
                  <a:schemeClr val="dk1"/>
                </a:solidFill>
              </a:rPr>
              <a:t> can </a:t>
            </a:r>
            <a:r>
              <a:rPr b="1" lang="en-US" sz="3500">
                <a:solidFill>
                  <a:schemeClr val="dk1"/>
                </a:solidFill>
              </a:rPr>
              <a:t>access</a:t>
            </a:r>
            <a:r>
              <a:rPr lang="en-US" sz="3500">
                <a:solidFill>
                  <a:schemeClr val="dk1"/>
                </a:solidFill>
              </a:rPr>
              <a:t> it.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</a:rPr>
              <a:t>The </a:t>
            </a:r>
            <a:r>
              <a:rPr b="1" lang="en-US" sz="3500">
                <a:solidFill>
                  <a:schemeClr val="dk1"/>
                </a:solidFill>
              </a:rPr>
              <a:t>prevention</a:t>
            </a:r>
            <a:r>
              <a:rPr lang="en-US" sz="3500">
                <a:solidFill>
                  <a:schemeClr val="dk1"/>
                </a:solidFill>
              </a:rPr>
              <a:t> can be made </a:t>
            </a:r>
            <a:r>
              <a:rPr b="1" lang="en-US" sz="3500">
                <a:solidFill>
                  <a:schemeClr val="dk1"/>
                </a:solidFill>
              </a:rPr>
              <a:t>by design</a:t>
            </a:r>
            <a:r>
              <a:rPr lang="en-US" sz="3500">
                <a:solidFill>
                  <a:schemeClr val="dk1"/>
                </a:solidFill>
              </a:rPr>
              <a:t>: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apply </a:t>
            </a:r>
            <a:r>
              <a:rPr b="1" lang="en-US" sz="3500">
                <a:solidFill>
                  <a:schemeClr val="dk1"/>
                </a:solidFill>
              </a:rPr>
              <a:t>single responsibility</a:t>
            </a:r>
            <a:r>
              <a:rPr lang="en-US" sz="3500">
                <a:solidFill>
                  <a:schemeClr val="dk1"/>
                </a:solidFill>
              </a:rPr>
              <a:t> + </a:t>
            </a:r>
            <a:r>
              <a:rPr b="1" lang="en-US" sz="3500">
                <a:solidFill>
                  <a:schemeClr val="dk1"/>
                </a:solidFill>
              </a:rPr>
              <a:t>least privilege</a:t>
            </a:r>
            <a:r>
              <a:rPr lang="en-US" sz="3500">
                <a:solidFill>
                  <a:schemeClr val="dk1"/>
                </a:solidFill>
              </a:rPr>
              <a:t> principles</a:t>
            </a:r>
            <a:endParaRPr sz="3500">
              <a:solidFill>
                <a:schemeClr val="dk1"/>
              </a:solidFill>
            </a:endParaRPr>
          </a:p>
          <a:p>
            <a:pPr indent="-450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Char char="-"/>
            </a:pPr>
            <a:r>
              <a:rPr lang="en-US" sz="3500">
                <a:solidFill>
                  <a:schemeClr val="dk1"/>
                </a:solidFill>
              </a:rPr>
              <a:t>do not</a:t>
            </a:r>
            <a:r>
              <a:rPr b="1" lang="en-US" sz="3500">
                <a:solidFill>
                  <a:schemeClr val="dk1"/>
                </a:solidFill>
              </a:rPr>
              <a:t> expose</a:t>
            </a:r>
            <a:r>
              <a:rPr lang="en-US" sz="3500">
                <a:solidFill>
                  <a:schemeClr val="dk1"/>
                </a:solidFill>
              </a:rPr>
              <a:t> service that have </a:t>
            </a:r>
            <a:r>
              <a:rPr b="1" lang="en-US" sz="3500">
                <a:solidFill>
                  <a:schemeClr val="dk1"/>
                </a:solidFill>
              </a:rPr>
              <a:t>access</a:t>
            </a:r>
            <a:r>
              <a:rPr lang="en-US" sz="3500">
                <a:solidFill>
                  <a:schemeClr val="dk1"/>
                </a:solidFill>
              </a:rPr>
              <a:t> to </a:t>
            </a:r>
            <a:r>
              <a:rPr b="1" lang="en-US" sz="3500">
                <a:solidFill>
                  <a:schemeClr val="dk1"/>
                </a:solidFill>
              </a:rPr>
              <a:t>Secrets</a:t>
            </a:r>
            <a:r>
              <a:rPr lang="en-US" sz="3500">
                <a:solidFill>
                  <a:schemeClr val="dk1"/>
                </a:solidFill>
              </a:rPr>
              <a:t> as much as possible</a:t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solidFill>
                <a:srgbClr val="269C2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44" name="Google Shape;944;p10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105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Secret Volume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950" name="Google Shape;950;p105"/>
          <p:cNvSpPr txBox="1"/>
          <p:nvPr/>
        </p:nvSpPr>
        <p:spPr>
          <a:xfrm>
            <a:off x="11734500" y="3651975"/>
            <a:ext cx="9551100" cy="86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Official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FR #7365: </a:t>
            </a:r>
            <a:r>
              <a:rPr lang="en-US" sz="3000" u="sng">
                <a:solidFill>
                  <a:schemeClr val="dk1"/>
                </a:solidFill>
              </a:rPr>
              <a:t>github.com/hashicorp/vault/issues/7365</a:t>
            </a:r>
            <a:endParaRPr sz="30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But the hard part is the authentication.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Unofficial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A solution is KubeVault by AppsCode, which provides: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 Vault Operator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a Container Storage Interface (CSI) driver</a:t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51" name="Google Shape;951;p10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952" name="Google Shape;952;p10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53" name="Google Shape;953;p105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Enforce ACL with external providers</a:t>
            </a:r>
            <a:endParaRPr/>
          </a:p>
        </p:txBody>
      </p:sp>
      <p:sp>
        <p:nvSpPr>
          <p:cNvPr id="954" name="Google Shape;954;p105"/>
          <p:cNvSpPr txBox="1"/>
          <p:nvPr>
            <p:ph idx="1" type="body"/>
          </p:nvPr>
        </p:nvSpPr>
        <p:spPr>
          <a:xfrm>
            <a:off x="1853850" y="3648350"/>
            <a:ext cx="8871300" cy="80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You can integrate external providers like </a:t>
            </a:r>
            <a:r>
              <a:rPr b="1" lang="en-US" sz="3000">
                <a:solidFill>
                  <a:schemeClr val="dk1"/>
                </a:solidFill>
              </a:rPr>
              <a:t>Vault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</a:rPr>
              <a:t>Hashicorp</a:t>
            </a:r>
            <a:r>
              <a:rPr lang="en-US" sz="3000">
                <a:solidFill>
                  <a:schemeClr val="dk1"/>
                </a:solidFill>
              </a:rPr>
              <a:t> provides official </a:t>
            </a:r>
            <a:r>
              <a:rPr b="1" lang="en-US" sz="3000">
                <a:solidFill>
                  <a:schemeClr val="dk1"/>
                </a:solidFill>
              </a:rPr>
              <a:t>integration</a:t>
            </a:r>
            <a:r>
              <a:rPr lang="en-US" sz="3000">
                <a:solidFill>
                  <a:schemeClr val="dk1"/>
                </a:solidFill>
              </a:rPr>
              <a:t> with </a:t>
            </a:r>
            <a:r>
              <a:rPr lang="en-US" sz="3000" u="sng">
                <a:solidFill>
                  <a:schemeClr val="dk1"/>
                </a:solidFill>
              </a:rPr>
              <a:t>Vault-k8s</a:t>
            </a:r>
            <a:r>
              <a:rPr lang="en-US" sz="3000">
                <a:solidFill>
                  <a:schemeClr val="dk1"/>
                </a:solidFill>
              </a:rPr>
              <a:t> that </a:t>
            </a:r>
            <a:r>
              <a:rPr b="1" lang="en-US" sz="3000">
                <a:solidFill>
                  <a:schemeClr val="dk1"/>
                </a:solidFill>
              </a:rPr>
              <a:t>mimics</a:t>
            </a:r>
            <a:r>
              <a:rPr lang="en-US" sz="3000">
                <a:solidFill>
                  <a:schemeClr val="dk1"/>
                </a:solidFill>
              </a:rPr>
              <a:t> the native Kubernetes Secret volume behaviour, with: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injector</a:t>
            </a:r>
            <a:r>
              <a:rPr lang="en-US" sz="3000">
                <a:solidFill>
                  <a:schemeClr val="dk1"/>
                </a:solidFill>
              </a:rPr>
              <a:t> as init container to </a:t>
            </a:r>
            <a:r>
              <a:rPr b="1" lang="en-US" sz="3000">
                <a:solidFill>
                  <a:schemeClr val="dk1"/>
                </a:solidFill>
              </a:rPr>
              <a:t>inject</a:t>
            </a:r>
            <a:r>
              <a:rPr lang="en-US" sz="3000">
                <a:solidFill>
                  <a:schemeClr val="dk1"/>
                </a:solidFill>
              </a:rPr>
              <a:t> Vault secrets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Vault Agent as sidecar</a:t>
            </a:r>
            <a:r>
              <a:rPr lang="en-US" sz="3000">
                <a:solidFill>
                  <a:schemeClr val="dk1"/>
                </a:solidFill>
              </a:rPr>
              <a:t> to </a:t>
            </a:r>
            <a:r>
              <a:rPr b="1" lang="en-US" sz="3000">
                <a:solidFill>
                  <a:schemeClr val="dk1"/>
                </a:solidFill>
              </a:rPr>
              <a:t>keep in sync</a:t>
            </a:r>
            <a:r>
              <a:rPr lang="en-US" sz="3000">
                <a:solidFill>
                  <a:schemeClr val="dk1"/>
                </a:solidFill>
              </a:rPr>
              <a:t> Vault secrets, mounted on a shared </a:t>
            </a:r>
            <a:r>
              <a:rPr b="1" lang="en-US" sz="3000">
                <a:solidFill>
                  <a:schemeClr val="dk1"/>
                </a:solidFill>
              </a:rPr>
              <a:t>tmpfs</a:t>
            </a:r>
            <a:r>
              <a:rPr lang="en-US" sz="3000">
                <a:solidFill>
                  <a:schemeClr val="dk1"/>
                </a:solidFill>
              </a:rPr>
              <a:t> volume (memory </a:t>
            </a:r>
            <a:r>
              <a:rPr lang="en-US" sz="3000">
                <a:solidFill>
                  <a:srgbClr val="25742A"/>
                </a:solidFill>
                <a:latin typeface="Roboto Mono"/>
                <a:ea typeface="Roboto Mono"/>
                <a:cs typeface="Roboto Mono"/>
                <a:sym typeface="Roboto Mono"/>
              </a:rPr>
              <a:t>EmptyDIr</a:t>
            </a:r>
            <a:r>
              <a:rPr lang="en-US" sz="3000">
                <a:solidFill>
                  <a:schemeClr val="dk1"/>
                </a:solidFill>
              </a:rPr>
              <a:t>) on your pods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so that the application access to Vault secrets trasparenlty, by </a:t>
            </a:r>
            <a:r>
              <a:rPr b="1" lang="en-US" sz="3000">
                <a:solidFill>
                  <a:schemeClr val="dk1"/>
                </a:solidFill>
              </a:rPr>
              <a:t>reading</a:t>
            </a:r>
            <a:r>
              <a:rPr lang="en-US" sz="3000">
                <a:solidFill>
                  <a:schemeClr val="dk1"/>
                </a:solidFill>
              </a:rPr>
              <a:t> from filesystem, without being aware of Vault.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55" name="Google Shape;955;p105"/>
          <p:cNvSpPr txBox="1"/>
          <p:nvPr>
            <p:ph idx="6" type="body"/>
          </p:nvPr>
        </p:nvSpPr>
        <p:spPr>
          <a:xfrm>
            <a:off x="11734500" y="2793975"/>
            <a:ext cx="108600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200"/>
              <a:t>External providers AND native integration: CSI drivers</a:t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06"/>
          <p:cNvSpPr txBox="1"/>
          <p:nvPr>
            <p:ph idx="1" type="body"/>
          </p:nvPr>
        </p:nvSpPr>
        <p:spPr>
          <a:xfrm>
            <a:off x="13335000" y="3733775"/>
            <a:ext cx="9259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It </a:t>
            </a:r>
            <a:r>
              <a:rPr b="1" lang="en-US" sz="3000">
                <a:solidFill>
                  <a:schemeClr val="dk1"/>
                </a:solidFill>
              </a:rPr>
              <a:t>m</a:t>
            </a:r>
            <a:r>
              <a:rPr b="1" lang="en-US" sz="3000">
                <a:solidFill>
                  <a:schemeClr val="dk1"/>
                </a:solidFill>
              </a:rPr>
              <a:t>ounts</a:t>
            </a:r>
            <a:r>
              <a:rPr lang="en-US" sz="3000">
                <a:solidFill>
                  <a:schemeClr val="dk1"/>
                </a:solidFill>
              </a:rPr>
              <a:t> secrets/keys/certs to pod using a </a:t>
            </a:r>
            <a:r>
              <a:rPr b="1" lang="en-US" sz="3000">
                <a:solidFill>
                  <a:schemeClr val="dk1"/>
                </a:solidFill>
              </a:rPr>
              <a:t>CSI volume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It </a:t>
            </a:r>
            <a:r>
              <a:rPr b="1" lang="en-US" sz="3000">
                <a:solidFill>
                  <a:schemeClr val="dk1"/>
                </a:solidFill>
              </a:rPr>
              <a:t>supports</a:t>
            </a:r>
            <a:r>
              <a:rPr lang="en-US" sz="3000">
                <a:solidFill>
                  <a:schemeClr val="dk1"/>
                </a:solidFill>
              </a:rPr>
              <a:t>: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CSI Inline volume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mounting </a:t>
            </a:r>
            <a:r>
              <a:rPr b="1" lang="en-US" sz="3000">
                <a:solidFill>
                  <a:schemeClr val="dk1"/>
                </a:solidFill>
              </a:rPr>
              <a:t>multiple </a:t>
            </a:r>
            <a:r>
              <a:rPr lang="en-US" sz="3000">
                <a:solidFill>
                  <a:schemeClr val="dk1"/>
                </a:solidFill>
              </a:rPr>
              <a:t>secrets store </a:t>
            </a:r>
            <a:r>
              <a:rPr b="1" lang="en-US" sz="3000">
                <a:solidFill>
                  <a:schemeClr val="dk1"/>
                </a:solidFill>
              </a:rPr>
              <a:t>objects</a:t>
            </a:r>
            <a:r>
              <a:rPr lang="en-US" sz="3000">
                <a:solidFill>
                  <a:schemeClr val="dk1"/>
                </a:solidFill>
              </a:rPr>
              <a:t> as a </a:t>
            </a:r>
            <a:r>
              <a:rPr b="1" lang="en-US" sz="3000">
                <a:solidFill>
                  <a:schemeClr val="dk1"/>
                </a:solidFill>
              </a:rPr>
              <a:t>single volume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pod identity</a:t>
            </a:r>
            <a:r>
              <a:rPr lang="en-US" sz="3000">
                <a:solidFill>
                  <a:schemeClr val="dk1"/>
                </a:solidFill>
              </a:rPr>
              <a:t> to restrict access with </a:t>
            </a:r>
            <a:r>
              <a:rPr b="1" lang="en-US" sz="3000">
                <a:solidFill>
                  <a:schemeClr val="dk1"/>
                </a:solidFill>
              </a:rPr>
              <a:t>specific identities</a:t>
            </a:r>
            <a:r>
              <a:rPr lang="en-US" sz="3000">
                <a:solidFill>
                  <a:schemeClr val="dk1"/>
                </a:solidFill>
              </a:rPr>
              <a:t> (Azure provider only)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multiple</a:t>
            </a:r>
            <a:r>
              <a:rPr lang="en-US" sz="3000">
                <a:solidFill>
                  <a:schemeClr val="dk1"/>
                </a:solidFill>
              </a:rPr>
              <a:t> secrets stores </a:t>
            </a:r>
            <a:r>
              <a:rPr b="1" lang="en-US" sz="3000">
                <a:solidFill>
                  <a:schemeClr val="dk1"/>
                </a:solidFill>
              </a:rPr>
              <a:t>simultaneously</a:t>
            </a:r>
            <a:r>
              <a:rPr lang="en-US" sz="3000">
                <a:solidFill>
                  <a:schemeClr val="dk1"/>
                </a:solidFill>
              </a:rPr>
              <a:t> as </a:t>
            </a:r>
            <a:r>
              <a:rPr b="1" lang="en-US" sz="3000">
                <a:solidFill>
                  <a:schemeClr val="dk1"/>
                </a:solidFill>
              </a:rPr>
              <a:t>providers</a:t>
            </a:r>
            <a:r>
              <a:rPr lang="en-US" sz="3000">
                <a:solidFill>
                  <a:schemeClr val="dk1"/>
                </a:solidFill>
              </a:rPr>
              <a:t> 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pod portability</a:t>
            </a:r>
            <a:r>
              <a:rPr lang="en-US" sz="3000">
                <a:solidFill>
                  <a:schemeClr val="dk1"/>
                </a:solidFill>
              </a:rPr>
              <a:t> with the </a:t>
            </a:r>
            <a:r>
              <a:rPr lang="en-US" sz="3000">
                <a:solidFill>
                  <a:srgbClr val="25742A"/>
                </a:solidFill>
                <a:latin typeface="Roboto Mono"/>
                <a:ea typeface="Roboto Mono"/>
                <a:cs typeface="Roboto Mono"/>
                <a:sym typeface="Roboto Mono"/>
              </a:rPr>
              <a:t>SecretProviderClass</a:t>
            </a:r>
            <a:r>
              <a:rPr lang="en-US" sz="3000">
                <a:solidFill>
                  <a:schemeClr val="dk1"/>
                </a:solidFill>
              </a:rPr>
              <a:t> CRD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sync</a:t>
            </a:r>
            <a:r>
              <a:rPr lang="en-US" sz="3000">
                <a:solidFill>
                  <a:schemeClr val="dk1"/>
                </a:solidFill>
              </a:rPr>
              <a:t> with Kubernetes </a:t>
            </a:r>
            <a:r>
              <a:rPr b="1" lang="en-US" sz="3000">
                <a:solidFill>
                  <a:schemeClr val="dk1"/>
                </a:solidFill>
              </a:rPr>
              <a:t>Secrets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961" name="Google Shape;961;p106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Secret Volume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962" name="Google Shape;962;p10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963" name="Google Shape;963;p10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64" name="Google Shape;964;p106"/>
          <p:cNvSpPr txBox="1"/>
          <p:nvPr>
            <p:ph idx="1" type="body"/>
          </p:nvPr>
        </p:nvSpPr>
        <p:spPr>
          <a:xfrm>
            <a:off x="1853850" y="3648350"/>
            <a:ext cx="8871300" cy="4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You can better integrate using also </a:t>
            </a:r>
            <a:r>
              <a:rPr b="1" lang="en-US" sz="3000">
                <a:solidFill>
                  <a:schemeClr val="dk1"/>
                </a:solidFill>
              </a:rPr>
              <a:t>inline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CSI volumes</a:t>
            </a:r>
            <a:r>
              <a:rPr lang="en-US" sz="3000">
                <a:solidFill>
                  <a:schemeClr val="dk1"/>
                </a:solidFill>
              </a:rPr>
              <a:t> (ephemeral)</a:t>
            </a:r>
            <a:r>
              <a:rPr lang="en-US" sz="3000">
                <a:solidFill>
                  <a:schemeClr val="dk1"/>
                </a:solidFill>
              </a:rPr>
              <a:t> with the Sig’s </a:t>
            </a:r>
            <a:r>
              <a:rPr b="1" lang="en-US" sz="3000">
                <a:solidFill>
                  <a:schemeClr val="dk1"/>
                </a:solidFill>
              </a:rPr>
              <a:t>Secrets Store CSI driver</a:t>
            </a:r>
            <a:r>
              <a:rPr lang="en-US" sz="3000">
                <a:solidFill>
                  <a:schemeClr val="dk1"/>
                </a:solidFill>
              </a:rPr>
              <a:t> which: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integrates </a:t>
            </a:r>
            <a:r>
              <a:rPr b="1" lang="en-US" sz="3000">
                <a:solidFill>
                  <a:schemeClr val="dk1"/>
                </a:solidFill>
              </a:rPr>
              <a:t>external secrets stores</a:t>
            </a:r>
            <a:r>
              <a:rPr lang="en-US" sz="3000">
                <a:solidFill>
                  <a:schemeClr val="dk1"/>
                </a:solidFill>
              </a:rPr>
              <a:t> with native </a:t>
            </a:r>
            <a:r>
              <a:rPr b="1" lang="en-US" sz="3000">
                <a:solidFill>
                  <a:schemeClr val="dk1"/>
                </a:solidFill>
              </a:rPr>
              <a:t>CSI volumes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lang="en-US" sz="3000">
                <a:solidFill>
                  <a:schemeClr val="dk1"/>
                </a:solidFill>
              </a:rPr>
              <a:t>in combination with third-party secrets stores as </a:t>
            </a:r>
            <a:r>
              <a:rPr b="1" lang="en-US" sz="3000">
                <a:solidFill>
                  <a:schemeClr val="dk1"/>
                </a:solidFill>
              </a:rPr>
              <a:t>CSI providers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965" name="Google Shape;965;p106"/>
          <p:cNvSpPr txBox="1"/>
          <p:nvPr>
            <p:ph idx="5" type="body"/>
          </p:nvPr>
        </p:nvSpPr>
        <p:spPr>
          <a:xfrm>
            <a:off x="1853850" y="2793975"/>
            <a:ext cx="202935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External provider AND more native integration with the Secrets Store CSI driver</a:t>
            </a:r>
            <a:endParaRPr/>
          </a:p>
        </p:txBody>
      </p:sp>
      <p:pic>
        <p:nvPicPr>
          <p:cNvPr id="966" name="Google Shape;9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200" y="7829600"/>
            <a:ext cx="11623600" cy="4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7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Cloud metadata API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08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Cloud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Metadata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API</a:t>
            </a:r>
            <a:endParaRPr sz="7000"/>
          </a:p>
        </p:txBody>
      </p:sp>
      <p:sp>
        <p:nvSpPr>
          <p:cNvPr id="977" name="Google Shape;977;p10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78" name="Google Shape;978;p10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979" name="Google Shape;979;p108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Consider that: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b="1" lang="en-US" sz="2900">
                <a:solidFill>
                  <a:schemeClr val="dk1"/>
                </a:solidFill>
              </a:rPr>
              <a:t>cl</a:t>
            </a:r>
            <a:r>
              <a:rPr b="1" lang="en-US" sz="2900">
                <a:solidFill>
                  <a:schemeClr val="dk1"/>
                </a:solidFill>
              </a:rPr>
              <a:t>oud providers</a:t>
            </a:r>
            <a:r>
              <a:rPr lang="en-US" sz="2900">
                <a:solidFill>
                  <a:schemeClr val="dk1"/>
                </a:solidFill>
              </a:rPr>
              <a:t> often </a:t>
            </a:r>
            <a:r>
              <a:rPr b="1" lang="en-US" sz="2900">
                <a:solidFill>
                  <a:schemeClr val="dk1"/>
                </a:solidFill>
              </a:rPr>
              <a:t>expose</a:t>
            </a:r>
            <a:r>
              <a:rPr lang="en-US" sz="2900">
                <a:solidFill>
                  <a:schemeClr val="dk1"/>
                </a:solidFill>
              </a:rPr>
              <a:t> metadata services to </a:t>
            </a:r>
            <a:r>
              <a:rPr b="1" lang="en-US" sz="2900">
                <a:solidFill>
                  <a:schemeClr val="dk1"/>
                </a:solidFill>
              </a:rPr>
              <a:t>nodes</a:t>
            </a:r>
            <a:r>
              <a:rPr lang="en-US" sz="2900">
                <a:solidFill>
                  <a:schemeClr val="dk1"/>
                </a:solidFill>
              </a:rPr>
              <a:t>.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by </a:t>
            </a:r>
            <a:r>
              <a:rPr b="1" lang="en-US" sz="2900">
                <a:solidFill>
                  <a:schemeClr val="dk1"/>
                </a:solidFill>
              </a:rPr>
              <a:t>default</a:t>
            </a:r>
            <a:r>
              <a:rPr lang="en-US" sz="2900">
                <a:solidFill>
                  <a:schemeClr val="dk1"/>
                </a:solidFill>
              </a:rPr>
              <a:t> these APIs are </a:t>
            </a:r>
            <a:r>
              <a:rPr b="1" lang="en-US" sz="2900">
                <a:solidFill>
                  <a:schemeClr val="dk1"/>
                </a:solidFill>
              </a:rPr>
              <a:t>accessible</a:t>
            </a:r>
            <a:r>
              <a:rPr lang="en-US" sz="2900">
                <a:solidFill>
                  <a:schemeClr val="dk1"/>
                </a:solidFill>
              </a:rPr>
              <a:t> by </a:t>
            </a:r>
            <a:r>
              <a:rPr b="1" lang="en-US" sz="2900">
                <a:solidFill>
                  <a:schemeClr val="dk1"/>
                </a:solidFill>
              </a:rPr>
              <a:t>pods</a:t>
            </a:r>
            <a:r>
              <a:rPr lang="en-US" sz="2900">
                <a:solidFill>
                  <a:schemeClr val="dk1"/>
                </a:solidFill>
              </a:rPr>
              <a:t> running on an instance and can contain: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b="1" lang="en-US" sz="2900">
                <a:solidFill>
                  <a:schemeClr val="dk1"/>
                </a:solidFill>
              </a:rPr>
              <a:t>cloud credentials</a:t>
            </a:r>
            <a:r>
              <a:rPr lang="en-US" sz="2900">
                <a:solidFill>
                  <a:schemeClr val="dk1"/>
                </a:solidFill>
              </a:rPr>
              <a:t> for that </a:t>
            </a:r>
            <a:r>
              <a:rPr b="1" lang="en-US" sz="2900">
                <a:solidFill>
                  <a:schemeClr val="dk1"/>
                </a:solidFill>
              </a:rPr>
              <a:t>node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or </a:t>
            </a:r>
            <a:r>
              <a:rPr b="1" lang="en-US" sz="2900">
                <a:solidFill>
                  <a:schemeClr val="dk1"/>
                </a:solidFill>
              </a:rPr>
              <a:t>provisioning data</a:t>
            </a:r>
            <a:r>
              <a:rPr lang="en-US" sz="2900">
                <a:solidFill>
                  <a:schemeClr val="dk1"/>
                </a:solidFill>
              </a:rPr>
              <a:t> (such as </a:t>
            </a:r>
            <a:r>
              <a:rPr b="1" lang="en-US" sz="2900">
                <a:solidFill>
                  <a:schemeClr val="dk1"/>
                </a:solidFill>
              </a:rPr>
              <a:t>kubelet credentials</a:t>
            </a:r>
            <a:r>
              <a:rPr lang="en-US" sz="2900">
                <a:solidFill>
                  <a:schemeClr val="dk1"/>
                </a:solidFill>
              </a:rPr>
              <a:t>)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these </a:t>
            </a:r>
            <a:r>
              <a:rPr b="1" lang="en-US" sz="2900">
                <a:solidFill>
                  <a:schemeClr val="dk1"/>
                </a:solidFill>
              </a:rPr>
              <a:t>credentials</a:t>
            </a:r>
            <a:r>
              <a:rPr lang="en-US" sz="2900">
                <a:solidFill>
                  <a:schemeClr val="dk1"/>
                </a:solidFill>
              </a:rPr>
              <a:t> could be used to </a:t>
            </a:r>
            <a:r>
              <a:rPr b="1" lang="en-US" sz="2900">
                <a:solidFill>
                  <a:schemeClr val="dk1"/>
                </a:solidFill>
              </a:rPr>
              <a:t>escalate</a:t>
            </a:r>
            <a:r>
              <a:rPr lang="en-US" sz="2900">
                <a:solidFill>
                  <a:schemeClr val="dk1"/>
                </a:solidFill>
              </a:rPr>
              <a:t> inside:</a:t>
            </a:r>
            <a:endParaRPr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the </a:t>
            </a:r>
            <a:r>
              <a:rPr b="1" lang="en-US" sz="2900">
                <a:solidFill>
                  <a:schemeClr val="dk1"/>
                </a:solidFill>
              </a:rPr>
              <a:t>cluster</a:t>
            </a:r>
            <a:endParaRPr b="1"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or the </a:t>
            </a:r>
            <a:r>
              <a:rPr b="1" lang="en-US" sz="2900">
                <a:solidFill>
                  <a:schemeClr val="dk1"/>
                </a:solidFill>
              </a:rPr>
              <a:t>cloud account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How can I prevent?</a:t>
            </a:r>
            <a:endParaRPr b="1"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b="1" lang="en-US" sz="2900">
                <a:solidFill>
                  <a:schemeClr val="dk1"/>
                </a:solidFill>
              </a:rPr>
              <a:t>restrict access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b="1" lang="en-US" sz="2900">
                <a:solidFill>
                  <a:schemeClr val="dk1"/>
                </a:solidFill>
              </a:rPr>
              <a:t>cloud</a:t>
            </a:r>
            <a:r>
              <a:rPr lang="en-US" sz="2900">
                <a:solidFill>
                  <a:schemeClr val="dk1"/>
                </a:solidFill>
              </a:rPr>
              <a:t> </a:t>
            </a:r>
            <a:r>
              <a:rPr b="1" lang="en-US" sz="2900">
                <a:solidFill>
                  <a:schemeClr val="dk1"/>
                </a:solidFill>
              </a:rPr>
              <a:t>metadata API</a:t>
            </a:r>
            <a:r>
              <a:rPr lang="en-US" sz="2900">
                <a:solidFill>
                  <a:schemeClr val="dk1"/>
                </a:solidFill>
              </a:rPr>
              <a:t> with </a:t>
            </a:r>
            <a:r>
              <a:rPr b="1" lang="en-US" sz="2900">
                <a:solidFill>
                  <a:schemeClr val="dk1"/>
                </a:solidFill>
              </a:rPr>
              <a:t>Network Policies</a:t>
            </a:r>
            <a:endParaRPr b="1"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apply </a:t>
            </a:r>
            <a:r>
              <a:rPr b="1" lang="en-US" sz="2900">
                <a:solidFill>
                  <a:schemeClr val="dk1"/>
                </a:solidFill>
              </a:rPr>
              <a:t>least privilege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b="1" lang="en-US" sz="2900">
                <a:solidFill>
                  <a:schemeClr val="dk1"/>
                </a:solidFill>
              </a:rPr>
              <a:t>cloud instance roles</a:t>
            </a:r>
            <a:r>
              <a:rPr lang="en-US" sz="2900">
                <a:solidFill>
                  <a:schemeClr val="dk1"/>
                </a:solidFill>
              </a:rPr>
              <a:t> (e.g.: to IAM instance roles in AWS)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apply </a:t>
            </a:r>
            <a:r>
              <a:rPr b="1" lang="en-US" sz="2900">
                <a:solidFill>
                  <a:schemeClr val="dk1"/>
                </a:solidFill>
              </a:rPr>
              <a:t>single responsibility</a:t>
            </a:r>
            <a:r>
              <a:rPr lang="en-US" sz="2900">
                <a:solidFill>
                  <a:schemeClr val="dk1"/>
                </a:solidFill>
              </a:rPr>
              <a:t> to </a:t>
            </a:r>
            <a:r>
              <a:rPr b="1" lang="en-US" sz="2900">
                <a:solidFill>
                  <a:schemeClr val="dk1"/>
                </a:solidFill>
              </a:rPr>
              <a:t>cloud application roles</a:t>
            </a:r>
            <a:endParaRPr b="1" sz="2900">
              <a:solidFill>
                <a:schemeClr val="dk1"/>
              </a:solidFill>
            </a:endParaRPr>
          </a:p>
          <a:p>
            <a:pPr indent="-412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letting different service identities in Kubernetes different roles in the cloud in order to interact with cloud resources (e.g.: use IAM Role for Service Account with EKS in AWS)</a:t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269C2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109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Network Policy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985" name="Google Shape;985;p109"/>
          <p:cNvSpPr txBox="1"/>
          <p:nvPr/>
        </p:nvSpPr>
        <p:spPr>
          <a:xfrm>
            <a:off x="11734500" y="3651975"/>
            <a:ext cx="95511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986" name="Google Shape;986;p10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987" name="Google Shape;987;p10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988" name="Google Shape;988;p109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Restrict access to cloud metadata API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89" name="Google Shape;989;p109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A </a:t>
            </a:r>
            <a:r>
              <a:rPr b="1" lang="en-US" sz="2400">
                <a:solidFill>
                  <a:schemeClr val="dk1"/>
                </a:solidFill>
              </a:rPr>
              <a:t>network policy</a:t>
            </a:r>
            <a:r>
              <a:rPr lang="en-US" sz="2400">
                <a:solidFill>
                  <a:schemeClr val="dk1"/>
                </a:solidFill>
              </a:rPr>
              <a:t> is a </a:t>
            </a:r>
            <a:r>
              <a:rPr b="1" lang="en-US" sz="2400">
                <a:solidFill>
                  <a:schemeClr val="dk1"/>
                </a:solidFill>
              </a:rPr>
              <a:t>specification</a:t>
            </a:r>
            <a:r>
              <a:rPr lang="en-US" sz="2400">
                <a:solidFill>
                  <a:schemeClr val="dk1"/>
                </a:solidFill>
              </a:rPr>
              <a:t> of: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b="1" lang="en-US" sz="2400">
                <a:solidFill>
                  <a:schemeClr val="dk1"/>
                </a:solidFill>
              </a:rPr>
              <a:t>how pods</a:t>
            </a:r>
            <a:r>
              <a:rPr lang="en-US" sz="2400">
                <a:solidFill>
                  <a:schemeClr val="dk1"/>
                </a:solidFill>
              </a:rPr>
              <a:t> are </a:t>
            </a:r>
            <a:r>
              <a:rPr b="1" lang="en-US" sz="2400">
                <a:solidFill>
                  <a:schemeClr val="dk1"/>
                </a:solidFill>
              </a:rPr>
              <a:t>allowed</a:t>
            </a:r>
            <a:r>
              <a:rPr lang="en-US" sz="2400">
                <a:solidFill>
                  <a:schemeClr val="dk1"/>
                </a:solidFill>
              </a:rPr>
              <a:t> to: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b="1" lang="en-US" sz="2400">
                <a:solidFill>
                  <a:schemeClr val="dk1"/>
                </a:solidFill>
              </a:rPr>
              <a:t>communicate</a:t>
            </a:r>
            <a:r>
              <a:rPr lang="en-US" sz="2400">
                <a:solidFill>
                  <a:schemeClr val="dk1"/>
                </a:solidFill>
              </a:rPr>
              <a:t> with: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each other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b="1" lang="en-US" sz="2400">
                <a:solidFill>
                  <a:schemeClr val="dk1"/>
                </a:solidFill>
              </a:rPr>
              <a:t>network endpoints.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These policies are </a:t>
            </a:r>
            <a:r>
              <a:rPr b="1" lang="en-US" sz="2400">
                <a:solidFill>
                  <a:schemeClr val="dk1"/>
                </a:solidFill>
              </a:rPr>
              <a:t>implemented</a:t>
            </a:r>
            <a:r>
              <a:rPr lang="en-US" sz="2400">
                <a:solidFill>
                  <a:schemeClr val="dk1"/>
                </a:solidFill>
              </a:rPr>
              <a:t> by the </a:t>
            </a:r>
            <a:r>
              <a:rPr b="1" lang="en-US" sz="2400">
                <a:solidFill>
                  <a:schemeClr val="dk1"/>
                </a:solidFill>
              </a:rPr>
              <a:t>network plugin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NetworkPolicy resources: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use </a:t>
            </a:r>
            <a:r>
              <a:rPr b="1" lang="en-US" sz="2400">
                <a:solidFill>
                  <a:schemeClr val="dk1"/>
                </a:solidFill>
              </a:rPr>
              <a:t>labels</a:t>
            </a:r>
            <a:r>
              <a:rPr lang="en-US" sz="2400">
                <a:solidFill>
                  <a:schemeClr val="dk1"/>
                </a:solidFill>
              </a:rPr>
              <a:t> to </a:t>
            </a:r>
            <a:r>
              <a:rPr b="1" lang="en-US" sz="2400">
                <a:solidFill>
                  <a:schemeClr val="dk1"/>
                </a:solidFill>
              </a:rPr>
              <a:t>select pods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define </a:t>
            </a:r>
            <a:r>
              <a:rPr b="1" lang="en-US" sz="2400">
                <a:solidFill>
                  <a:schemeClr val="dk1"/>
                </a:solidFill>
              </a:rPr>
              <a:t>rules</a:t>
            </a:r>
            <a:r>
              <a:rPr lang="en-US" sz="2400">
                <a:solidFill>
                  <a:schemeClr val="dk1"/>
                </a:solidFill>
              </a:rPr>
              <a:t> which specify: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what </a:t>
            </a:r>
            <a:r>
              <a:rPr b="1" lang="en-US" sz="2400">
                <a:solidFill>
                  <a:schemeClr val="dk1"/>
                </a:solidFill>
              </a:rPr>
              <a:t>traffic</a:t>
            </a:r>
            <a:r>
              <a:rPr lang="en-US" sz="2400">
                <a:solidFill>
                  <a:schemeClr val="dk1"/>
                </a:solidFill>
              </a:rPr>
              <a:t> (in and out) is </a:t>
            </a:r>
            <a:r>
              <a:rPr b="1" lang="en-US" sz="2400">
                <a:solidFill>
                  <a:schemeClr val="dk1"/>
                </a:solidFill>
              </a:rPr>
              <a:t>allowed</a:t>
            </a:r>
            <a:r>
              <a:rPr lang="en-US" sz="2400">
                <a:solidFill>
                  <a:schemeClr val="dk1"/>
                </a:solidFill>
              </a:rPr>
              <a:t> to the selected endpoints/pods.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Notes: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by </a:t>
            </a:r>
            <a:r>
              <a:rPr b="1" lang="en-US" sz="2200">
                <a:solidFill>
                  <a:schemeClr val="dk1"/>
                </a:solidFill>
              </a:rPr>
              <a:t>default</a:t>
            </a:r>
            <a:r>
              <a:rPr lang="en-US" sz="2200">
                <a:solidFill>
                  <a:schemeClr val="dk1"/>
                </a:solidFill>
              </a:rPr>
              <a:t>, pods </a:t>
            </a:r>
            <a:r>
              <a:rPr b="1" lang="en-US" sz="2200">
                <a:solidFill>
                  <a:schemeClr val="dk1"/>
                </a:solidFill>
              </a:rPr>
              <a:t>accept</a:t>
            </a:r>
            <a:r>
              <a:rPr lang="en-US" sz="2200">
                <a:solidFill>
                  <a:schemeClr val="dk1"/>
                </a:solidFill>
              </a:rPr>
              <a:t> traffic from </a:t>
            </a:r>
            <a:r>
              <a:rPr b="1" lang="en-US" sz="2200">
                <a:solidFill>
                  <a:schemeClr val="dk1"/>
                </a:solidFill>
              </a:rPr>
              <a:t>any source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instead Pods selected by </a:t>
            </a:r>
            <a:r>
              <a:rPr b="1" lang="en-US" sz="2200">
                <a:solidFill>
                  <a:schemeClr val="dk1"/>
                </a:solidFill>
              </a:rPr>
              <a:t>Network Policies</a:t>
            </a:r>
            <a:r>
              <a:rPr lang="en-US" sz="2200">
                <a:solidFill>
                  <a:schemeClr val="dk1"/>
                </a:solidFill>
              </a:rPr>
              <a:t> start to </a:t>
            </a:r>
            <a:r>
              <a:rPr b="1" lang="en-US" sz="2200">
                <a:solidFill>
                  <a:schemeClr val="dk1"/>
                </a:solidFill>
              </a:rPr>
              <a:t>reject</a:t>
            </a:r>
            <a:r>
              <a:rPr lang="en-US" sz="2200">
                <a:solidFill>
                  <a:schemeClr val="dk1"/>
                </a:solidFill>
              </a:rPr>
              <a:t> traffic that is </a:t>
            </a:r>
            <a:r>
              <a:rPr b="1" lang="en-US" sz="2200">
                <a:solidFill>
                  <a:schemeClr val="dk1"/>
                </a:solidFill>
              </a:rPr>
              <a:t>not explicitely allowed</a:t>
            </a:r>
            <a:r>
              <a:rPr lang="en-US" sz="2200">
                <a:solidFill>
                  <a:schemeClr val="dk1"/>
                </a:solidFill>
              </a:rPr>
              <a:t> by the union of these policies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the policies are </a:t>
            </a:r>
            <a:r>
              <a:rPr b="1" lang="en-US" sz="2200">
                <a:solidFill>
                  <a:schemeClr val="dk1"/>
                </a:solidFill>
              </a:rPr>
              <a:t>additive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the </a:t>
            </a:r>
            <a:r>
              <a:rPr b="1" lang="en-US" sz="2200">
                <a:solidFill>
                  <a:schemeClr val="dk1"/>
                </a:solidFill>
              </a:rPr>
              <a:t>order</a:t>
            </a:r>
            <a:r>
              <a:rPr lang="en-US" sz="2200">
                <a:solidFill>
                  <a:schemeClr val="dk1"/>
                </a:solidFill>
              </a:rPr>
              <a:t> of evaluation </a:t>
            </a:r>
            <a:r>
              <a:rPr b="1" lang="en-US" sz="2200">
                <a:solidFill>
                  <a:schemeClr val="dk1"/>
                </a:solidFill>
              </a:rPr>
              <a:t>does not affect</a:t>
            </a:r>
            <a:r>
              <a:rPr lang="en-US" sz="2200">
                <a:solidFill>
                  <a:schemeClr val="dk1"/>
                </a:solidFill>
              </a:rPr>
              <a:t> the policy </a:t>
            </a:r>
            <a:r>
              <a:rPr b="1" lang="en-US" sz="2200">
                <a:solidFill>
                  <a:schemeClr val="dk1"/>
                </a:solidFill>
              </a:rPr>
              <a:t>result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990" name="Google Shape;990;p109"/>
          <p:cNvSpPr txBox="1"/>
          <p:nvPr>
            <p:ph idx="1" type="body"/>
          </p:nvPr>
        </p:nvSpPr>
        <p:spPr>
          <a:xfrm>
            <a:off x="12388025" y="1565000"/>
            <a:ext cx="9855900" cy="10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NetworkPolicy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network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policy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podSelector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database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policyTypes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Ingress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Egress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ingress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podSelector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role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frontend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protocol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TCP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6379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egress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ipBlock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cidr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10.0.0.0/24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#- ipBlock: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 cidr: 169.254.169.254/32 # AWS metadata API endpoint /latest/meta-data/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ports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protocol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TCP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port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5978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#- procotol: TCP</a:t>
            </a:r>
            <a:endParaRPr sz="2000">
              <a:solidFill>
                <a:srgbClr val="474747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74747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 port: 80</a:t>
            </a:r>
            <a:endParaRPr sz="20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05B2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110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Operating System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11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Operating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system</a:t>
            </a:r>
            <a:endParaRPr sz="7000"/>
          </a:p>
        </p:txBody>
      </p:sp>
      <p:sp>
        <p:nvSpPr>
          <p:cNvPr id="1001" name="Google Shape;1001;p11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02" name="Google Shape;1002;p11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03" name="Google Shape;1003;p111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Other than </a:t>
            </a:r>
            <a:r>
              <a:rPr b="1" lang="en-US" sz="3000">
                <a:solidFill>
                  <a:schemeClr val="dk1"/>
                </a:solidFill>
              </a:rPr>
              <a:t>Kubernetes resources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cloud resources</a:t>
            </a:r>
            <a:r>
              <a:rPr lang="en-US" sz="3000">
                <a:solidFill>
                  <a:schemeClr val="dk1"/>
                </a:solidFill>
              </a:rPr>
              <a:t>, also access to </a:t>
            </a:r>
            <a:r>
              <a:rPr b="1" lang="en-US" sz="3000">
                <a:solidFill>
                  <a:schemeClr val="dk1"/>
                </a:solidFill>
              </a:rPr>
              <a:t>operating system resources</a:t>
            </a:r>
            <a:r>
              <a:rPr lang="en-US" sz="3000">
                <a:solidFill>
                  <a:schemeClr val="dk1"/>
                </a:solidFill>
              </a:rPr>
              <a:t> must be controlled.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Two </a:t>
            </a:r>
            <a:r>
              <a:rPr b="1" lang="en-US" sz="3000">
                <a:solidFill>
                  <a:schemeClr val="dk1"/>
                </a:solidFill>
              </a:rPr>
              <a:t>builtin</a:t>
            </a:r>
            <a:r>
              <a:rPr lang="en-US" sz="3000">
                <a:solidFill>
                  <a:schemeClr val="dk1"/>
                </a:solidFill>
              </a:rPr>
              <a:t> features helps us: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Security Context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-"/>
            </a:pPr>
            <a:r>
              <a:rPr b="1" lang="en-US" sz="3000">
                <a:solidFill>
                  <a:schemeClr val="dk1"/>
                </a:solidFill>
              </a:rPr>
              <a:t>Pod Security Policies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Security Context </a:t>
            </a:r>
            <a:r>
              <a:rPr b="1" lang="en-US" sz="3000">
                <a:solidFill>
                  <a:schemeClr val="dk1"/>
                </a:solidFill>
              </a:rPr>
              <a:t>defines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privilege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lang="en-US" sz="3000">
                <a:solidFill>
                  <a:schemeClr val="dk1"/>
                </a:solidFill>
              </a:rPr>
              <a:t>access control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settings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lang="en-US" sz="3000">
                <a:solidFill>
                  <a:schemeClr val="dk1"/>
                </a:solidFill>
              </a:rPr>
              <a:t>for</a:t>
            </a:r>
            <a:r>
              <a:rPr lang="en-US" sz="3000">
                <a:solidFill>
                  <a:schemeClr val="dk1"/>
                </a:solidFill>
              </a:rPr>
              <a:t> a p</a:t>
            </a:r>
            <a:r>
              <a:rPr lang="en-US" sz="3000">
                <a:solidFill>
                  <a:schemeClr val="dk1"/>
                </a:solidFill>
              </a:rPr>
              <a:t>od</a:t>
            </a:r>
            <a:r>
              <a:rPr lang="en-US" sz="3000">
                <a:solidFill>
                  <a:schemeClr val="dk1"/>
                </a:solidFill>
              </a:rPr>
              <a:t> or c</a:t>
            </a:r>
            <a:r>
              <a:rPr lang="en-US" sz="3000">
                <a:solidFill>
                  <a:schemeClr val="dk1"/>
                </a:solidFill>
              </a:rPr>
              <a:t>ontainer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Other than </a:t>
            </a:r>
            <a:r>
              <a:rPr b="1" lang="en-US" sz="3000">
                <a:solidFill>
                  <a:schemeClr val="dk1"/>
                </a:solidFill>
              </a:rPr>
              <a:t>request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restricted</a:t>
            </a:r>
            <a:r>
              <a:rPr lang="en-US" sz="3000">
                <a:solidFill>
                  <a:schemeClr val="dk1"/>
                </a:solidFill>
              </a:rPr>
              <a:t> access to workload, you also want to </a:t>
            </a:r>
            <a:r>
              <a:rPr b="1" lang="en-US" sz="3000">
                <a:solidFill>
                  <a:schemeClr val="dk1"/>
                </a:solidFill>
              </a:rPr>
              <a:t>prevent</a:t>
            </a:r>
            <a:r>
              <a:rPr lang="en-US" sz="3000">
                <a:solidFill>
                  <a:schemeClr val="dk1"/>
                </a:solidFill>
              </a:rPr>
              <a:t> to </a:t>
            </a:r>
            <a:r>
              <a:rPr b="1" lang="en-US" sz="3000">
                <a:solidFill>
                  <a:schemeClr val="dk1"/>
                </a:solidFill>
              </a:rPr>
              <a:t>request</a:t>
            </a:r>
            <a:r>
              <a:rPr lang="en-US" sz="3000">
                <a:solidFill>
                  <a:schemeClr val="dk1"/>
                </a:solidFill>
              </a:rPr>
              <a:t> unrestriced access, and you this with Pod Security Policies.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The Pod Security Policy </a:t>
            </a:r>
            <a:r>
              <a:rPr b="1" lang="en-US" sz="3000">
                <a:solidFill>
                  <a:schemeClr val="dk1"/>
                </a:solidFill>
              </a:rPr>
              <a:t>controls</a:t>
            </a:r>
            <a:r>
              <a:rPr lang="en-US" sz="3000">
                <a:solidFill>
                  <a:schemeClr val="dk1"/>
                </a:solidFill>
              </a:rPr>
              <a:t> security</a:t>
            </a:r>
            <a:r>
              <a:rPr b="1" lang="en-US" sz="3000">
                <a:solidFill>
                  <a:schemeClr val="dk1"/>
                </a:solidFill>
              </a:rPr>
              <a:t> aspects</a:t>
            </a:r>
            <a:r>
              <a:rPr lang="en-US" sz="3000">
                <a:solidFill>
                  <a:schemeClr val="dk1"/>
                </a:solidFill>
              </a:rPr>
              <a:t> of the </a:t>
            </a:r>
            <a:r>
              <a:rPr b="1" lang="en-US" sz="3000">
                <a:solidFill>
                  <a:schemeClr val="dk1"/>
                </a:solidFill>
              </a:rPr>
              <a:t>pod</a:t>
            </a:r>
            <a:r>
              <a:rPr lang="en-US" sz="3000">
                <a:solidFill>
                  <a:schemeClr val="dk1"/>
                </a:solidFill>
              </a:rPr>
              <a:t> specification on</a:t>
            </a:r>
            <a:r>
              <a:rPr lang="en-US" sz="3000">
                <a:solidFill>
                  <a:schemeClr val="dk1"/>
                </a:solidFill>
              </a:rPr>
              <a:t> </a:t>
            </a:r>
            <a:r>
              <a:rPr b="1" lang="en-US" sz="3000">
                <a:solidFill>
                  <a:schemeClr val="dk1"/>
                </a:solidFill>
              </a:rPr>
              <a:t>creation</a:t>
            </a:r>
            <a:r>
              <a:rPr lang="en-US" sz="3000">
                <a:solidFill>
                  <a:schemeClr val="dk1"/>
                </a:solidFill>
              </a:rPr>
              <a:t> and </a:t>
            </a:r>
            <a:r>
              <a:rPr b="1" lang="en-US" sz="3000">
                <a:solidFill>
                  <a:schemeClr val="dk1"/>
                </a:solidFill>
              </a:rPr>
              <a:t>updates</a:t>
            </a:r>
            <a:r>
              <a:rPr lang="en-US" sz="3000">
                <a:solidFill>
                  <a:schemeClr val="dk1"/>
                </a:solidFill>
              </a:rPr>
              <a:t>.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2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Security Context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09" name="Google Shape;1009;p112"/>
          <p:cNvSpPr txBox="1"/>
          <p:nvPr/>
        </p:nvSpPr>
        <p:spPr>
          <a:xfrm>
            <a:off x="11734500" y="3651975"/>
            <a:ext cx="95511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10" name="Google Shape;1010;p11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11" name="Google Shape;1011;p11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12" name="Google Shape;1012;p112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Restrict access to OS resources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13" name="Google Shape;1013;p112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settings that a Security Context defines include: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UID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GID</a:t>
            </a:r>
            <a:r>
              <a:rPr lang="en-US">
                <a:solidFill>
                  <a:schemeClr val="dk1"/>
                </a:solidFill>
              </a:rPr>
              <a:t> of the containers;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the allocation of an </a:t>
            </a:r>
            <a:r>
              <a:rPr b="1" lang="en-US">
                <a:solidFill>
                  <a:schemeClr val="dk1"/>
                </a:solidFill>
              </a:rPr>
              <a:t>FSGroup</a:t>
            </a:r>
            <a:r>
              <a:rPr lang="en-US">
                <a:solidFill>
                  <a:schemeClr val="dk1"/>
                </a:solidFill>
              </a:rPr>
              <a:t> that owns the pod’s </a:t>
            </a:r>
            <a:r>
              <a:rPr b="1" lang="en-US">
                <a:solidFill>
                  <a:schemeClr val="dk1"/>
                </a:solidFill>
              </a:rPr>
              <a:t>volumes</a:t>
            </a:r>
            <a:r>
              <a:rPr lang="en-US">
                <a:solidFill>
                  <a:schemeClr val="dk1"/>
                </a:solidFill>
              </a:rPr>
              <a:t> (</a:t>
            </a:r>
            <a:r>
              <a:rPr b="1" lang="en-US">
                <a:solidFill>
                  <a:schemeClr val="dk1"/>
                </a:solidFill>
              </a:rPr>
              <a:t>gid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setgid</a:t>
            </a:r>
            <a:r>
              <a:rPr lang="en-US">
                <a:solidFill>
                  <a:schemeClr val="dk1"/>
                </a:solidFill>
              </a:rPr>
              <a:t> bit);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SELinux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context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AppArmor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profiles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Privileged</a:t>
            </a:r>
            <a:r>
              <a:rPr lang="en-US">
                <a:solidFill>
                  <a:schemeClr val="dk1"/>
                </a:solidFill>
              </a:rPr>
              <a:t> / unprivileged run;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Linux </a:t>
            </a:r>
            <a:r>
              <a:rPr b="1" lang="en-US">
                <a:solidFill>
                  <a:schemeClr val="dk1"/>
                </a:solidFill>
              </a:rPr>
              <a:t>capabilities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Seccomp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profiles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Control on </a:t>
            </a:r>
            <a:r>
              <a:rPr b="1" lang="en-US">
                <a:solidFill>
                  <a:schemeClr val="dk1"/>
                </a:solidFill>
              </a:rPr>
              <a:t>privilege escalation</a:t>
            </a:r>
            <a:r>
              <a:rPr lang="en-US">
                <a:solidFill>
                  <a:schemeClr val="dk1"/>
                </a:solidFill>
              </a:rPr>
              <a:t>, which is allowed when the container is:</a:t>
            </a:r>
            <a:endParaRPr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run as Privileged</a:t>
            </a:r>
            <a:endParaRPr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has CAP_SYS_ADMIN capability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Read-only container </a:t>
            </a:r>
            <a:r>
              <a:rPr b="1" lang="en-US">
                <a:solidFill>
                  <a:schemeClr val="dk1"/>
                </a:solidFill>
              </a:rPr>
              <a:t>root filesystem mount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4" name="Google Shape;1014;p112"/>
          <p:cNvSpPr txBox="1"/>
          <p:nvPr>
            <p:ph idx="1" type="body"/>
          </p:nvPr>
        </p:nvSpPr>
        <p:spPr>
          <a:xfrm>
            <a:off x="12388025" y="1565000"/>
            <a:ext cx="9855900" cy="107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v1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Pod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pod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security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context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securityContext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runAsUser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1000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runAsGroup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3000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fsGroup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2000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AllowPrivilegeEscalation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readOnlyRootFilesystem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volumes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volume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emptyDir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containers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with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security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context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image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busybox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command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"sh"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"-c"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"sleep 1h"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volume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/mnt/data/my</a:t>
            </a:r>
            <a:r>
              <a:rPr lang="en-US" sz="2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endParaRPr sz="2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205B2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68"/>
          <p:cNvSpPr/>
          <p:nvPr/>
        </p:nvSpPr>
        <p:spPr>
          <a:xfrm>
            <a:off x="-555080" y="-381000"/>
            <a:ext cx="25553700" cy="1479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5" name="Google Shape;655;p6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8" r="748" t="0"/>
          <a:stretch/>
        </p:blipFill>
        <p:spPr>
          <a:xfrm>
            <a:off x="-555125" y="-381000"/>
            <a:ext cx="25553700" cy="14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68"/>
          <p:cNvSpPr txBox="1"/>
          <p:nvPr/>
        </p:nvSpPr>
        <p:spPr>
          <a:xfrm>
            <a:off x="1561702" y="-2755900"/>
            <a:ext cx="21260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657" name="Google Shape;657;p68"/>
          <p:cNvSpPr txBox="1"/>
          <p:nvPr>
            <p:ph idx="1" type="body"/>
          </p:nvPr>
        </p:nvSpPr>
        <p:spPr>
          <a:xfrm>
            <a:off x="-555050" y="7533850"/>
            <a:ext cx="255537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>
                <a:solidFill>
                  <a:srgbClr val="474747"/>
                </a:solidFill>
              </a:rPr>
              <a:t>Authentication</a:t>
            </a:r>
            <a:endParaRPr>
              <a:solidFill>
                <a:srgbClr val="474747"/>
              </a:solidFill>
            </a:endParaRPr>
          </a:p>
        </p:txBody>
      </p:sp>
      <p:pic>
        <p:nvPicPr>
          <p:cNvPr descr="Picture 7" id="658" name="Google Shape;658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13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Pod Security Policy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20" name="Google Shape;1020;p113"/>
          <p:cNvSpPr txBox="1"/>
          <p:nvPr/>
        </p:nvSpPr>
        <p:spPr>
          <a:xfrm>
            <a:off x="11734500" y="3651975"/>
            <a:ext cx="95511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21" name="Google Shape;1021;p11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22" name="Google Shape;1022;p113"/>
          <p:cNvSpPr txBox="1"/>
          <p:nvPr>
            <p:ph idx="1" type="body"/>
          </p:nvPr>
        </p:nvSpPr>
        <p:spPr>
          <a:xfrm>
            <a:off x="12388025" y="3652100"/>
            <a:ext cx="98559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These </a:t>
            </a:r>
            <a:r>
              <a:rPr b="1" lang="en-US" sz="2400">
                <a:solidFill>
                  <a:schemeClr val="dk1"/>
                </a:solidFill>
              </a:rPr>
              <a:t>conditions</a:t>
            </a:r>
            <a:r>
              <a:rPr lang="en-US" sz="2400">
                <a:solidFill>
                  <a:schemeClr val="dk1"/>
                </a:solidFill>
              </a:rPr>
              <a:t> are </a:t>
            </a:r>
            <a:r>
              <a:rPr b="1" lang="en-US" sz="2400">
                <a:solidFill>
                  <a:schemeClr val="dk1"/>
                </a:solidFill>
              </a:rPr>
              <a:t>enforced</a:t>
            </a:r>
            <a:r>
              <a:rPr lang="en-US" sz="2400">
                <a:solidFill>
                  <a:schemeClr val="dk1"/>
                </a:solidFill>
              </a:rPr>
              <a:t> by an </a:t>
            </a:r>
            <a:r>
              <a:rPr b="1" lang="en-US" sz="2400">
                <a:solidFill>
                  <a:schemeClr val="dk1"/>
                </a:solidFill>
              </a:rPr>
              <a:t>admission controller</a:t>
            </a:r>
            <a:r>
              <a:rPr lang="en-US" sz="2400">
                <a:solidFill>
                  <a:schemeClr val="dk1"/>
                </a:solidFill>
              </a:rPr>
              <a:t>, which is not enabled by default.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 admission controller behaves with </a:t>
            </a:r>
            <a:r>
              <a:rPr b="1" lang="en-US" sz="2400">
                <a:solidFill>
                  <a:schemeClr val="dk1"/>
                </a:solidFill>
              </a:rPr>
              <a:t>deny</a:t>
            </a:r>
            <a:r>
              <a:rPr b="1" lang="en-US" sz="2400">
                <a:solidFill>
                  <a:schemeClr val="dk1"/>
                </a:solidFill>
              </a:rPr>
              <a:t>-</a:t>
            </a:r>
            <a:r>
              <a:rPr b="1" lang="en-US" sz="2400">
                <a:solidFill>
                  <a:schemeClr val="dk1"/>
                </a:solidFill>
              </a:rPr>
              <a:t>by-default</a:t>
            </a:r>
            <a:r>
              <a:rPr lang="en-US" sz="2400">
                <a:solidFill>
                  <a:schemeClr val="dk1"/>
                </a:solidFill>
              </a:rPr>
              <a:t> posture, so without policies it </a:t>
            </a:r>
            <a:r>
              <a:rPr b="1" lang="en-US" sz="2400">
                <a:solidFill>
                  <a:schemeClr val="dk1"/>
                </a:solidFill>
              </a:rPr>
              <a:t>prevents from creating all pods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Since the PSP API is </a:t>
            </a:r>
            <a:r>
              <a:rPr b="1" lang="en-US" sz="2400">
                <a:solidFill>
                  <a:schemeClr val="dk1"/>
                </a:solidFill>
              </a:rPr>
              <a:t>enabled independently</a:t>
            </a:r>
            <a:r>
              <a:rPr lang="en-US" sz="2400">
                <a:solidFill>
                  <a:schemeClr val="dk1"/>
                </a:solidFill>
              </a:rPr>
              <a:t> of the admission controller, you can create the policies </a:t>
            </a:r>
            <a:r>
              <a:rPr b="1" lang="en-US" sz="2400">
                <a:solidFill>
                  <a:schemeClr val="dk1"/>
                </a:solidFill>
              </a:rPr>
              <a:t>before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enabling</a:t>
            </a:r>
            <a:r>
              <a:rPr lang="en-US" sz="2400">
                <a:solidFill>
                  <a:schemeClr val="dk1"/>
                </a:solidFill>
              </a:rPr>
              <a:t> the admission controller.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When the policies are </a:t>
            </a:r>
            <a:r>
              <a:rPr b="1" lang="en-US" sz="2400">
                <a:solidFill>
                  <a:schemeClr val="dk1"/>
                </a:solidFill>
              </a:rPr>
              <a:t>created</a:t>
            </a:r>
            <a:r>
              <a:rPr lang="en-US" sz="2400">
                <a:solidFill>
                  <a:schemeClr val="dk1"/>
                </a:solidFill>
              </a:rPr>
              <a:t>, the requesting user or service account must be </a:t>
            </a:r>
            <a:r>
              <a:rPr b="1" lang="en-US" sz="2400">
                <a:solidFill>
                  <a:schemeClr val="dk1"/>
                </a:solidFill>
              </a:rPr>
              <a:t>authorized</a:t>
            </a:r>
            <a:r>
              <a:rPr lang="en-US" sz="2400">
                <a:solidFill>
                  <a:schemeClr val="dk1"/>
                </a:solidFill>
              </a:rPr>
              <a:t> to </a:t>
            </a:r>
            <a:r>
              <a:rPr lang="en-US" sz="24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use</a:t>
            </a:r>
            <a:r>
              <a:rPr lang="en-US" sz="2400">
                <a:solidFill>
                  <a:schemeClr val="dk1"/>
                </a:solidFill>
              </a:rPr>
              <a:t> the </a:t>
            </a:r>
            <a:r>
              <a:rPr b="1" lang="en-US" sz="2400">
                <a:solidFill>
                  <a:schemeClr val="dk1"/>
                </a:solidFill>
              </a:rPr>
              <a:t>policy</a:t>
            </a:r>
            <a:r>
              <a:rPr lang="en-US" sz="2400">
                <a:solidFill>
                  <a:schemeClr val="dk1"/>
                </a:solidFill>
              </a:rPr>
              <a:t>, otherwise the admission controller (if enabled) </a:t>
            </a:r>
            <a:r>
              <a:rPr b="1" lang="en-US" sz="2400">
                <a:solidFill>
                  <a:schemeClr val="dk1"/>
                </a:solidFill>
              </a:rPr>
              <a:t>will prevents from creating all pods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So: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create the policies</a:t>
            </a:r>
            <a:endParaRPr sz="2400">
              <a:solidFill>
                <a:schemeClr val="dk1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and authorize to use the policies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(if not already) enable the admission controller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23" name="Google Shape;1023;p11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24" name="Google Shape;1024;p113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Restrict access to OS resources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25" name="Google Shape;1025;p113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Pod Security Policies is a </a:t>
            </a:r>
            <a:r>
              <a:rPr b="1" lang="en-US" sz="2100">
                <a:solidFill>
                  <a:schemeClr val="dk1"/>
                </a:solidFill>
              </a:rPr>
              <a:t>cluster-level</a:t>
            </a:r>
            <a:r>
              <a:rPr lang="en-US" sz="2100">
                <a:solidFill>
                  <a:schemeClr val="dk1"/>
                </a:solidFill>
              </a:rPr>
              <a:t> resource that </a:t>
            </a:r>
            <a:r>
              <a:rPr b="1" lang="en-US" sz="2100">
                <a:solidFill>
                  <a:schemeClr val="dk1"/>
                </a:solidFill>
              </a:rPr>
              <a:t>controls</a:t>
            </a:r>
            <a:r>
              <a:rPr lang="en-US" sz="2100">
                <a:solidFill>
                  <a:schemeClr val="dk1"/>
                </a:solidFill>
              </a:rPr>
              <a:t> security</a:t>
            </a:r>
            <a:r>
              <a:rPr b="1" lang="en-US" sz="2100">
                <a:solidFill>
                  <a:schemeClr val="dk1"/>
                </a:solidFill>
              </a:rPr>
              <a:t> aspects</a:t>
            </a:r>
            <a:r>
              <a:rPr lang="en-US" sz="2100">
                <a:solidFill>
                  <a:schemeClr val="dk1"/>
                </a:solidFill>
              </a:rPr>
              <a:t> of the pod specification on </a:t>
            </a:r>
            <a:r>
              <a:rPr b="1" lang="en-US" sz="2100">
                <a:solidFill>
                  <a:schemeClr val="dk1"/>
                </a:solidFill>
              </a:rPr>
              <a:t>creation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r>
              <a:rPr b="1" lang="en-US" sz="2100">
                <a:solidFill>
                  <a:schemeClr val="dk1"/>
                </a:solidFill>
              </a:rPr>
              <a:t>updates</a:t>
            </a:r>
            <a:r>
              <a:rPr lang="en-US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The policy objects define a </a:t>
            </a:r>
            <a:r>
              <a:rPr b="1" lang="en-US" sz="2100">
                <a:solidFill>
                  <a:schemeClr val="dk1"/>
                </a:solidFill>
              </a:rPr>
              <a:t>set of conditions</a:t>
            </a:r>
            <a:r>
              <a:rPr lang="en-US" sz="2100">
                <a:solidFill>
                  <a:schemeClr val="dk1"/>
                </a:solidFill>
              </a:rPr>
              <a:t> that a pod </a:t>
            </a:r>
            <a:r>
              <a:rPr b="1" lang="en-US" sz="2100">
                <a:solidFill>
                  <a:schemeClr val="dk1"/>
                </a:solidFill>
              </a:rPr>
              <a:t>must run</a:t>
            </a:r>
            <a:r>
              <a:rPr lang="en-US" sz="2100">
                <a:solidFill>
                  <a:schemeClr val="dk1"/>
                </a:solidFill>
              </a:rPr>
              <a:t> with, in order to be </a:t>
            </a:r>
            <a:r>
              <a:rPr b="1" lang="en-US" sz="2100">
                <a:solidFill>
                  <a:schemeClr val="dk1"/>
                </a:solidFill>
              </a:rPr>
              <a:t>accepted</a:t>
            </a:r>
            <a:r>
              <a:rPr lang="en-US" sz="2100">
                <a:solidFill>
                  <a:schemeClr val="dk1"/>
                </a:solidFill>
              </a:rPr>
              <a:t> into the system (</a:t>
            </a:r>
            <a:r>
              <a:rPr i="1" lang="en-US" sz="2100">
                <a:solidFill>
                  <a:schemeClr val="dk1"/>
                </a:solidFill>
              </a:rPr>
              <a:t>validation</a:t>
            </a:r>
            <a:r>
              <a:rPr lang="en-US" sz="2100">
                <a:solidFill>
                  <a:schemeClr val="dk1"/>
                </a:solidFill>
              </a:rPr>
              <a:t>), as well as defaults for the related fields (</a:t>
            </a:r>
            <a:r>
              <a:rPr i="1" lang="en-US" sz="2100">
                <a:solidFill>
                  <a:schemeClr val="dk1"/>
                </a:solidFill>
              </a:rPr>
              <a:t>mutation</a:t>
            </a:r>
            <a:r>
              <a:rPr lang="en-US" sz="2100">
                <a:solidFill>
                  <a:schemeClr val="dk1"/>
                </a:solidFill>
              </a:rPr>
              <a:t>).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You define </a:t>
            </a:r>
            <a:r>
              <a:rPr b="1" lang="en-US" sz="2100">
                <a:solidFill>
                  <a:schemeClr val="dk1"/>
                </a:solidFill>
              </a:rPr>
              <a:t>conditions</a:t>
            </a:r>
            <a:r>
              <a:rPr lang="en-US" sz="2100">
                <a:solidFill>
                  <a:schemeClr val="dk1"/>
                </a:solidFill>
              </a:rPr>
              <a:t> on: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Privileged</a:t>
            </a:r>
            <a:r>
              <a:rPr lang="en-US" sz="2100">
                <a:solidFill>
                  <a:schemeClr val="dk1"/>
                </a:solidFill>
              </a:rPr>
              <a:t> / unprivileged run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Usage of host </a:t>
            </a:r>
            <a:r>
              <a:rPr b="1" lang="en-US" sz="2100">
                <a:solidFill>
                  <a:schemeClr val="dk1"/>
                </a:solidFill>
              </a:rPr>
              <a:t>namespaces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Usage of host </a:t>
            </a:r>
            <a:r>
              <a:rPr b="1" lang="en-US" sz="2100">
                <a:solidFill>
                  <a:schemeClr val="dk1"/>
                </a:solidFill>
              </a:rPr>
              <a:t>networking</a:t>
            </a:r>
            <a:r>
              <a:rPr lang="en-US" sz="2100">
                <a:solidFill>
                  <a:schemeClr val="dk1"/>
                </a:solidFill>
              </a:rPr>
              <a:t> and ports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Usage of </a:t>
            </a:r>
            <a:r>
              <a:rPr b="1" lang="en-US" sz="2100">
                <a:solidFill>
                  <a:schemeClr val="dk1"/>
                </a:solidFill>
              </a:rPr>
              <a:t>volume</a:t>
            </a:r>
            <a:r>
              <a:rPr lang="en-US" sz="2100">
                <a:solidFill>
                  <a:schemeClr val="dk1"/>
                </a:solidFill>
              </a:rPr>
              <a:t> types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Usage of the host </a:t>
            </a:r>
            <a:r>
              <a:rPr b="1" lang="en-US" sz="2100">
                <a:solidFill>
                  <a:schemeClr val="dk1"/>
                </a:solidFill>
              </a:rPr>
              <a:t>filesystem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A white list of </a:t>
            </a:r>
            <a:r>
              <a:rPr b="1" lang="en-US" sz="2100">
                <a:solidFill>
                  <a:schemeClr val="dk1"/>
                </a:solidFill>
              </a:rPr>
              <a:t>Flexvolume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drivers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The allocation of an </a:t>
            </a:r>
            <a:r>
              <a:rPr b="1" lang="en-US" sz="2100">
                <a:solidFill>
                  <a:schemeClr val="dk1"/>
                </a:solidFill>
              </a:rPr>
              <a:t>FSGroup</a:t>
            </a:r>
            <a:r>
              <a:rPr lang="en-US" sz="2100">
                <a:solidFill>
                  <a:schemeClr val="dk1"/>
                </a:solidFill>
              </a:rPr>
              <a:t> that owns the pod’s volumes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Requirements for use of a read only </a:t>
            </a:r>
            <a:r>
              <a:rPr b="1" lang="en-US" sz="2100">
                <a:solidFill>
                  <a:schemeClr val="dk1"/>
                </a:solidFill>
              </a:rPr>
              <a:t>root file system mount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UID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r>
              <a:rPr b="1" lang="en-US" sz="2100">
                <a:solidFill>
                  <a:schemeClr val="dk1"/>
                </a:solidFill>
              </a:rPr>
              <a:t>GID</a:t>
            </a:r>
            <a:r>
              <a:rPr lang="en-US" sz="2100">
                <a:solidFill>
                  <a:schemeClr val="dk1"/>
                </a:solidFill>
              </a:rPr>
              <a:t> of the containers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Escalations</a:t>
            </a:r>
            <a:r>
              <a:rPr lang="en-US" sz="2100">
                <a:solidFill>
                  <a:schemeClr val="dk1"/>
                </a:solidFill>
              </a:rPr>
              <a:t> of root </a:t>
            </a:r>
            <a:r>
              <a:rPr b="1" lang="en-US" sz="2100">
                <a:solidFill>
                  <a:schemeClr val="dk1"/>
                </a:solidFill>
              </a:rPr>
              <a:t>privileges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Linux </a:t>
            </a:r>
            <a:r>
              <a:rPr b="1" lang="en-US" sz="2100">
                <a:solidFill>
                  <a:schemeClr val="dk1"/>
                </a:solidFill>
              </a:rPr>
              <a:t>capabilities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SELinux context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AppArmor profiles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Seccomp profiles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sysctl profile</a:t>
            </a:r>
            <a:endParaRPr b="1"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4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Pod Security Policy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31" name="Google Shape;1031;p11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32" name="Google Shape;1032;p114"/>
          <p:cNvSpPr txBox="1"/>
          <p:nvPr>
            <p:ph idx="1" type="body"/>
          </p:nvPr>
        </p:nvSpPr>
        <p:spPr>
          <a:xfrm>
            <a:off x="12388025" y="2423000"/>
            <a:ext cx="56625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rbac.authorization.k8s.io/v1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ClusterRole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psp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apiGroups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policy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podsecuritypolicies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verbs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use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resourceNames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psp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rbac.authorization.k8s.io/v1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ClusterRoleBinding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psp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roleRef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ClusterRole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psp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apiGroup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rbac.authorization.k8s.io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subjects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ServiceAccount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replicaset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controller</a:t>
            </a:r>
            <a:endParaRPr sz="1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8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kube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033" name="Google Shape;1033;p11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34" name="Google Shape;1034;p114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Create the policy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5" name="Google Shape;1035;p114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policy/v1beta1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PodSecurityPolicy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example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privileged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readOnlyRootFilesystem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20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allowPrivilegeEscalation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runAsUser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MustRunAsNonRoot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supplementalGroups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MustRunAs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ranges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65535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fsGroup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MustRunAs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ranges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65535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seLinux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RunAsAny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0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volumes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'*'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036" name="Google Shape;1036;p114"/>
          <p:cNvSpPr txBox="1"/>
          <p:nvPr>
            <p:ph idx="5" type="body"/>
          </p:nvPr>
        </p:nvSpPr>
        <p:spPr>
          <a:xfrm>
            <a:off x="12388025" y="1565009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Authorize to use the policy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37" name="Google Shape;1037;p114"/>
          <p:cNvSpPr txBox="1"/>
          <p:nvPr>
            <p:ph idx="5" type="body"/>
          </p:nvPr>
        </p:nvSpPr>
        <p:spPr>
          <a:xfrm>
            <a:off x="11734500" y="10846126"/>
            <a:ext cx="95511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000"/>
              <a:t>Enable the admission controller</a:t>
            </a:r>
            <a:endParaRPr sz="3000"/>
          </a:p>
        </p:txBody>
      </p:sp>
      <p:sp>
        <p:nvSpPr>
          <p:cNvPr id="1038" name="Google Shape;1038;p114"/>
          <p:cNvSpPr txBox="1"/>
          <p:nvPr>
            <p:ph idx="1" type="body"/>
          </p:nvPr>
        </p:nvSpPr>
        <p:spPr>
          <a:xfrm>
            <a:off x="18941150" y="2509950"/>
            <a:ext cx="36534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Other than </a:t>
            </a:r>
            <a:r>
              <a:rPr b="1" lang="en-US" sz="2400">
                <a:solidFill>
                  <a:schemeClr val="dk1"/>
                </a:solidFill>
              </a:rPr>
              <a:t>deny </a:t>
            </a:r>
            <a:r>
              <a:rPr lang="en-US" sz="2400">
                <a:solidFill>
                  <a:schemeClr val="dk1"/>
                </a:solidFill>
              </a:rPr>
              <a:t>you can also </a:t>
            </a:r>
            <a:r>
              <a:rPr b="1" lang="en-US" sz="2400">
                <a:solidFill>
                  <a:schemeClr val="dk1"/>
                </a:solidFill>
              </a:rPr>
              <a:t>allow </a:t>
            </a:r>
            <a:r>
              <a:rPr lang="en-US" sz="2400">
                <a:solidFill>
                  <a:schemeClr val="dk1"/>
                </a:solidFill>
              </a:rPr>
              <a:t>specific workload to run (for instance) privileged by authorizing specific Service Accounts in specific namespaces to use privileged PSP, instead of the replicaset-controller SA.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039" name="Google Shape;1039;p114"/>
          <p:cNvSpPr txBox="1"/>
          <p:nvPr>
            <p:ph idx="1" type="body"/>
          </p:nvPr>
        </p:nvSpPr>
        <p:spPr>
          <a:xfrm>
            <a:off x="11734500" y="11430075"/>
            <a:ext cx="94836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$ kube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apiserver 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enable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admission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plugins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1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...,</a:t>
            </a:r>
            <a:r>
              <a:rPr lang="en-US" sz="1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PodSecurityPolicy</a:t>
            </a:r>
            <a:endParaRPr sz="1800">
              <a:solidFill>
                <a:srgbClr val="205B2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15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Open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Policy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Agent</a:t>
            </a:r>
            <a:endParaRPr sz="7000"/>
          </a:p>
        </p:txBody>
      </p:sp>
      <p:sp>
        <p:nvSpPr>
          <p:cNvPr id="1045" name="Google Shape;1045;p11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46" name="Google Shape;1046;p115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Open Policy Agent is an OSS </a:t>
            </a:r>
            <a:r>
              <a:rPr b="1" lang="en-US">
                <a:solidFill>
                  <a:schemeClr val="dk1"/>
                </a:solidFill>
              </a:rPr>
              <a:t>general-purpose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policy engine</a:t>
            </a:r>
            <a:r>
              <a:rPr lang="en-US">
                <a:solidFill>
                  <a:schemeClr val="dk1"/>
                </a:solidFill>
              </a:rPr>
              <a:t> which provides: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 </a:t>
            </a:r>
            <a:r>
              <a:rPr b="1" lang="en-US">
                <a:solidFill>
                  <a:schemeClr val="dk1"/>
                </a:solidFill>
              </a:rPr>
              <a:t>toolset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 </a:t>
            </a:r>
            <a:r>
              <a:rPr b="1" lang="en-US">
                <a:solidFill>
                  <a:schemeClr val="dk1"/>
                </a:solidFill>
              </a:rPr>
              <a:t>framework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that enables: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unified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context-aware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policy enforcement on the </a:t>
            </a:r>
            <a:r>
              <a:rPr b="1" lang="en-US">
                <a:solidFill>
                  <a:schemeClr val="dk1"/>
                </a:solidFill>
              </a:rPr>
              <a:t>entire stack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In details it provides: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 </a:t>
            </a:r>
            <a:r>
              <a:rPr b="1" lang="en-US">
                <a:solidFill>
                  <a:schemeClr val="dk1"/>
                </a:solidFill>
              </a:rPr>
              <a:t>declarative language</a:t>
            </a:r>
            <a:r>
              <a:rPr lang="en-US">
                <a:solidFill>
                  <a:schemeClr val="dk1"/>
                </a:solidFill>
              </a:rPr>
              <a:t> (Rego) to develop </a:t>
            </a:r>
            <a:r>
              <a:rPr b="1" lang="en-US">
                <a:solidFill>
                  <a:schemeClr val="dk1"/>
                </a:solidFill>
              </a:rPr>
              <a:t>policy as code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 simple </a:t>
            </a:r>
            <a:r>
              <a:rPr b="1" lang="en-US">
                <a:solidFill>
                  <a:schemeClr val="dk1"/>
                </a:solidFill>
              </a:rPr>
              <a:t>API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It </a:t>
            </a:r>
            <a:r>
              <a:rPr b="1" lang="en-US">
                <a:solidFill>
                  <a:schemeClr val="dk1"/>
                </a:solidFill>
              </a:rPr>
              <a:t>decouples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policy decision-making</a:t>
            </a:r>
            <a:r>
              <a:rPr lang="en-US">
                <a:solidFill>
                  <a:schemeClr val="dk1"/>
                </a:solidFill>
              </a:rPr>
              <a:t> from </a:t>
            </a:r>
            <a:r>
              <a:rPr b="1" lang="en-US">
                <a:solidFill>
                  <a:schemeClr val="dk1"/>
                </a:solidFill>
              </a:rPr>
              <a:t>policy enforcement</a:t>
            </a:r>
            <a:r>
              <a:rPr lang="en-US">
                <a:solidFill>
                  <a:schemeClr val="dk1"/>
                </a:solidFill>
              </a:rPr>
              <a:t>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Decoupling policy</a:t>
            </a:r>
            <a:r>
              <a:rPr lang="en-US">
                <a:solidFill>
                  <a:schemeClr val="dk1"/>
                </a:solidFill>
              </a:rPr>
              <a:t> helps you build software services </a:t>
            </a:r>
            <a:r>
              <a:rPr b="1" lang="en-US">
                <a:solidFill>
                  <a:schemeClr val="dk1"/>
                </a:solidFill>
              </a:rPr>
              <a:t>at scale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makes</a:t>
            </a:r>
            <a:r>
              <a:rPr lang="en-US">
                <a:solidFill>
                  <a:schemeClr val="dk1"/>
                </a:solidFill>
              </a:rPr>
              <a:t> them </a:t>
            </a:r>
            <a:r>
              <a:rPr b="1" lang="en-US">
                <a:solidFill>
                  <a:schemeClr val="dk1"/>
                </a:solidFill>
              </a:rPr>
              <a:t>adaptable</a:t>
            </a:r>
            <a:r>
              <a:rPr lang="en-US">
                <a:solidFill>
                  <a:schemeClr val="dk1"/>
                </a:solidFill>
              </a:rPr>
              <a:t> to </a:t>
            </a:r>
            <a:r>
              <a:rPr b="1" lang="en-US">
                <a:solidFill>
                  <a:schemeClr val="dk1"/>
                </a:solidFill>
              </a:rPr>
              <a:t>changing</a:t>
            </a:r>
            <a:r>
              <a:rPr lang="en-US">
                <a:solidFill>
                  <a:schemeClr val="dk1"/>
                </a:solidFill>
              </a:rPr>
              <a:t> business requirements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improves</a:t>
            </a:r>
            <a:r>
              <a:rPr lang="en-US">
                <a:solidFill>
                  <a:schemeClr val="dk1"/>
                </a:solidFill>
              </a:rPr>
              <a:t> the ability to </a:t>
            </a:r>
            <a:r>
              <a:rPr b="1" lang="en-US">
                <a:solidFill>
                  <a:schemeClr val="dk1"/>
                </a:solidFill>
              </a:rPr>
              <a:t>discover violations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conflicts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increases</a:t>
            </a:r>
            <a:r>
              <a:rPr lang="en-US">
                <a:solidFill>
                  <a:schemeClr val="dk1"/>
                </a:solidFill>
              </a:rPr>
              <a:t> the </a:t>
            </a:r>
            <a:r>
              <a:rPr b="1" lang="en-US">
                <a:solidFill>
                  <a:schemeClr val="dk1"/>
                </a:solidFill>
              </a:rPr>
              <a:t>consistency</a:t>
            </a:r>
            <a:r>
              <a:rPr lang="en-US">
                <a:solidFill>
                  <a:schemeClr val="dk1"/>
                </a:solidFill>
              </a:rPr>
              <a:t> of </a:t>
            </a:r>
            <a:r>
              <a:rPr b="1" lang="en-US">
                <a:solidFill>
                  <a:schemeClr val="dk1"/>
                </a:solidFill>
              </a:rPr>
              <a:t>policy compliance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en-US">
                <a:solidFill>
                  <a:schemeClr val="dk1"/>
                </a:solidFill>
              </a:rPr>
              <a:t>mitigates</a:t>
            </a:r>
            <a:r>
              <a:rPr lang="en-US">
                <a:solidFill>
                  <a:schemeClr val="dk1"/>
                </a:solidFill>
              </a:rPr>
              <a:t> the risk of </a:t>
            </a:r>
            <a:r>
              <a:rPr b="1" lang="en-US">
                <a:solidFill>
                  <a:schemeClr val="dk1"/>
                </a:solidFill>
              </a:rPr>
              <a:t>human error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47" name="Google Shape;1047;p11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6"/>
          <p:cNvSpPr txBox="1"/>
          <p:nvPr>
            <p:ph idx="1" type="body"/>
          </p:nvPr>
        </p:nvSpPr>
        <p:spPr>
          <a:xfrm>
            <a:off x="12388025" y="1565000"/>
            <a:ext cx="10206600" cy="10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Input</a:t>
            </a:r>
            <a:endParaRPr b="1"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"servers"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"app"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"protocols"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"https"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"ssh"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]},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"id"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"db"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"protocols"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"mysql"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"ports"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0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"p3"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]}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Rego policy</a:t>
            </a:r>
            <a:endParaRPr b="1"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package example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default allow = </a:t>
            </a:r>
            <a:r>
              <a:rPr lang="en-US" sz="2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unless otherwise defined, deny</a:t>
            </a:r>
            <a:endParaRPr sz="21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# Rule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allow = </a:t>
            </a:r>
            <a:r>
              <a:rPr lang="en-US" sz="21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allow is true if...</a:t>
            </a:r>
            <a:endParaRPr sz="21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count(violation) == </a:t>
            </a:r>
            <a:r>
              <a:rPr lang="en-US" sz="210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there are zero violations.</a:t>
            </a:r>
            <a:endParaRPr sz="21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# Rule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violation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server.id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a server is in the violation set if..</a:t>
            </a:r>
            <a:endParaRPr sz="21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server 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= input.servers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server.protocols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_</a:t>
            </a: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r>
              <a:rPr lang="en-US" sz="21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== </a:t>
            </a:r>
            <a:r>
              <a:rPr lang="en-US" sz="21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"http"</a:t>
            </a:r>
            <a:r>
              <a:rPr lang="en-US" sz="21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it accepts "http" protocol.</a:t>
            </a:r>
            <a:endParaRPr sz="21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21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1053" name="Google Shape;1053;p116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Open Policy Agent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54" name="Google Shape;1054;p11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55" name="Google Shape;1055;p11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56" name="Google Shape;1056;p116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Policy decisions</a:t>
            </a:r>
            <a:endParaRPr/>
          </a:p>
        </p:txBody>
      </p:sp>
      <p:sp>
        <p:nvSpPr>
          <p:cNvPr id="1057" name="Google Shape;1057;p116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It generates </a:t>
            </a:r>
            <a:r>
              <a:rPr b="1" lang="en-US">
                <a:solidFill>
                  <a:schemeClr val="dk1"/>
                </a:solidFill>
              </a:rPr>
              <a:t>policy decisions</a:t>
            </a:r>
            <a:r>
              <a:rPr lang="en-US">
                <a:solidFill>
                  <a:schemeClr val="dk1"/>
                </a:solidFill>
              </a:rPr>
              <a:t> by evaluating the </a:t>
            </a:r>
            <a:r>
              <a:rPr b="1" lang="en-US">
                <a:solidFill>
                  <a:schemeClr val="dk1"/>
                </a:solidFill>
              </a:rPr>
              <a:t>query input</a:t>
            </a:r>
            <a:r>
              <a:rPr lang="en-US">
                <a:solidFill>
                  <a:schemeClr val="dk1"/>
                </a:solidFill>
              </a:rPr>
              <a:t> against </a:t>
            </a:r>
            <a:r>
              <a:rPr b="1" lang="en-US">
                <a:solidFill>
                  <a:schemeClr val="dk1"/>
                </a:solidFill>
              </a:rPr>
              <a:t>policies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data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input</a:t>
            </a:r>
            <a:r>
              <a:rPr lang="en-US">
                <a:solidFill>
                  <a:schemeClr val="dk1"/>
                </a:solidFill>
              </a:rPr>
              <a:t> can be a </a:t>
            </a:r>
            <a:r>
              <a:rPr b="1" lang="en-US">
                <a:solidFill>
                  <a:schemeClr val="dk1"/>
                </a:solidFill>
              </a:rPr>
              <a:t>representation of your system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Policy</a:t>
            </a:r>
            <a:r>
              <a:rPr b="1" lang="en-US">
                <a:solidFill>
                  <a:schemeClr val="dk1"/>
                </a:solidFill>
              </a:rPr>
              <a:t> </a:t>
            </a:r>
            <a:r>
              <a:rPr lang="en-US">
                <a:solidFill>
                  <a:schemeClr val="dk1"/>
                </a:solidFill>
              </a:rPr>
              <a:t>decisions </a:t>
            </a:r>
            <a:r>
              <a:rPr b="1" lang="en-US">
                <a:solidFill>
                  <a:schemeClr val="dk1"/>
                </a:solidFill>
              </a:rPr>
              <a:t>output</a:t>
            </a:r>
            <a:r>
              <a:rPr lang="en-US">
                <a:solidFill>
                  <a:schemeClr val="dk1"/>
                </a:solidFill>
              </a:rPr>
              <a:t> is not </a:t>
            </a:r>
            <a:r>
              <a:rPr b="1" lang="en-US">
                <a:solidFill>
                  <a:schemeClr val="dk1"/>
                </a:solidFill>
              </a:rPr>
              <a:t>not limited</a:t>
            </a:r>
            <a:r>
              <a:rPr lang="en-US">
                <a:solidFill>
                  <a:schemeClr val="dk1"/>
                </a:solidFill>
              </a:rPr>
              <a:t> to </a:t>
            </a:r>
            <a:r>
              <a:rPr b="1" lang="en-US">
                <a:solidFill>
                  <a:schemeClr val="dk1"/>
                </a:solidFill>
              </a:rPr>
              <a:t>allow/deny</a:t>
            </a:r>
            <a:r>
              <a:rPr lang="en-US">
                <a:solidFill>
                  <a:schemeClr val="dk1"/>
                </a:solidFill>
              </a:rPr>
              <a:t> answers, but they </a:t>
            </a:r>
            <a:r>
              <a:rPr b="1" lang="en-US">
                <a:solidFill>
                  <a:schemeClr val="dk1"/>
                </a:solidFill>
              </a:rPr>
              <a:t>can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generate</a:t>
            </a:r>
            <a:r>
              <a:rPr lang="en-US">
                <a:solidFill>
                  <a:schemeClr val="dk1"/>
                </a:solidFill>
              </a:rPr>
              <a:t> arbitrary </a:t>
            </a:r>
            <a:r>
              <a:rPr b="1" lang="en-US">
                <a:solidFill>
                  <a:schemeClr val="dk1"/>
                </a:solidFill>
              </a:rPr>
              <a:t>structured data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OPA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Rego</a:t>
            </a:r>
            <a:r>
              <a:rPr lang="en-US">
                <a:solidFill>
                  <a:schemeClr val="dk1"/>
                </a:solidFill>
              </a:rPr>
              <a:t> are </a:t>
            </a:r>
            <a:r>
              <a:rPr b="1" lang="en-US">
                <a:solidFill>
                  <a:schemeClr val="dk1"/>
                </a:solidFill>
              </a:rPr>
              <a:t>domain-agnostic</a:t>
            </a:r>
            <a:r>
              <a:rPr lang="en-US">
                <a:solidFill>
                  <a:schemeClr val="dk1"/>
                </a:solidFill>
              </a:rPr>
              <a:t> so you can describe </a:t>
            </a:r>
            <a:r>
              <a:rPr b="1" lang="en-US">
                <a:solidFill>
                  <a:schemeClr val="dk1"/>
                </a:solidFill>
              </a:rPr>
              <a:t>almost any kind of invariant</a:t>
            </a:r>
            <a:r>
              <a:rPr lang="en-US">
                <a:solidFill>
                  <a:schemeClr val="dk1"/>
                </a:solidFill>
              </a:rPr>
              <a:t> in your policies.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Rego lets you </a:t>
            </a:r>
            <a:r>
              <a:rPr b="1" lang="en-US">
                <a:solidFill>
                  <a:schemeClr val="dk1"/>
                </a:solidFill>
              </a:rPr>
              <a:t>encapsulate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re-use</a:t>
            </a:r>
            <a:r>
              <a:rPr lang="en-US">
                <a:solidFill>
                  <a:schemeClr val="dk1"/>
                </a:solidFill>
              </a:rPr>
              <a:t> logic with </a:t>
            </a:r>
            <a:r>
              <a:rPr b="1" lang="en-US">
                <a:solidFill>
                  <a:schemeClr val="dk1"/>
                </a:solidFill>
              </a:rPr>
              <a:t>rules</a:t>
            </a:r>
            <a:r>
              <a:rPr lang="en-US">
                <a:solidFill>
                  <a:schemeClr val="dk1"/>
                </a:solidFill>
              </a:rPr>
              <a:t> that are just if-then </a:t>
            </a:r>
            <a:r>
              <a:rPr b="1" lang="en-US">
                <a:solidFill>
                  <a:schemeClr val="dk1"/>
                </a:solidFill>
              </a:rPr>
              <a:t>logic statements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example, this </a:t>
            </a:r>
            <a:r>
              <a:rPr b="1" lang="en-US">
                <a:solidFill>
                  <a:schemeClr val="dk1"/>
                </a:solidFill>
              </a:rPr>
              <a:t>policy decision</a:t>
            </a:r>
            <a:r>
              <a:rPr lang="en-US">
                <a:solidFill>
                  <a:schemeClr val="dk1"/>
                </a:solidFill>
              </a:rPr>
              <a:t> with provided </a:t>
            </a:r>
            <a:r>
              <a:rPr b="1" lang="en-US">
                <a:solidFill>
                  <a:schemeClr val="dk1"/>
                </a:solidFill>
              </a:rPr>
              <a:t>input</a:t>
            </a:r>
            <a:r>
              <a:rPr lang="en-US">
                <a:solidFill>
                  <a:schemeClr val="dk1"/>
                </a:solidFill>
              </a:rPr>
              <a:t> against </a:t>
            </a:r>
            <a:r>
              <a:rPr b="1" lang="en-US">
                <a:solidFill>
                  <a:schemeClr val="dk1"/>
                </a:solidFill>
              </a:rPr>
              <a:t>policy rule</a:t>
            </a:r>
            <a:r>
              <a:rPr lang="en-US">
                <a:solidFill>
                  <a:schemeClr val="dk1"/>
                </a:solidFill>
              </a:rPr>
              <a:t> allow will be </a:t>
            </a:r>
            <a:r>
              <a:rPr lang="en-US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17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OPA Gatekeeper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63" name="Google Shape;1063;p117"/>
          <p:cNvSpPr txBox="1"/>
          <p:nvPr/>
        </p:nvSpPr>
        <p:spPr>
          <a:xfrm>
            <a:off x="11734500" y="3651975"/>
            <a:ext cx="95511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sp>
        <p:nvSpPr>
          <p:cNvPr id="1064" name="Google Shape;1064;p11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65" name="Google Shape;1065;p11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66" name="Google Shape;1066;p117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/>
              <a:t>Kubernetes integration</a:t>
            </a:r>
            <a:endParaRPr/>
          </a:p>
        </p:txBody>
      </p:sp>
      <p:sp>
        <p:nvSpPr>
          <p:cNvPr id="1067" name="Google Shape;1067;p117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</a:rPr>
              <a:t>Gatekeeper</a:t>
            </a:r>
            <a:r>
              <a:rPr lang="en-US" sz="2100">
                <a:solidFill>
                  <a:schemeClr val="dk1"/>
                </a:solidFill>
              </a:rPr>
              <a:t> is a project that provides </a:t>
            </a:r>
            <a:r>
              <a:rPr b="1" lang="en-US" sz="2100">
                <a:solidFill>
                  <a:schemeClr val="dk1"/>
                </a:solidFill>
              </a:rPr>
              <a:t>integration</a:t>
            </a:r>
            <a:r>
              <a:rPr lang="en-US" sz="2100">
                <a:solidFill>
                  <a:schemeClr val="dk1"/>
                </a:solidFill>
              </a:rPr>
              <a:t> between </a:t>
            </a:r>
            <a:r>
              <a:rPr b="1" lang="en-US" sz="2100">
                <a:solidFill>
                  <a:schemeClr val="dk1"/>
                </a:solidFill>
              </a:rPr>
              <a:t>OPA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r>
              <a:rPr b="1" lang="en-US" sz="2100">
                <a:solidFill>
                  <a:schemeClr val="dk1"/>
                </a:solidFill>
              </a:rPr>
              <a:t>Kubernetes</a:t>
            </a:r>
            <a:r>
              <a:rPr lang="en-US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OPA Gatekeeper v3.0 adds the following on top of plain OPA: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An </a:t>
            </a:r>
            <a:r>
              <a:rPr b="1" lang="en-US" sz="2100">
                <a:solidFill>
                  <a:schemeClr val="dk1"/>
                </a:solidFill>
              </a:rPr>
              <a:t>extensible</a:t>
            </a:r>
            <a:r>
              <a:rPr lang="en-US" sz="2100">
                <a:solidFill>
                  <a:schemeClr val="dk1"/>
                </a:solidFill>
              </a:rPr>
              <a:t>, </a:t>
            </a:r>
            <a:r>
              <a:rPr b="1" lang="en-US" sz="2100">
                <a:solidFill>
                  <a:schemeClr val="dk1"/>
                </a:solidFill>
              </a:rPr>
              <a:t>parameterized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policy library</a:t>
            </a:r>
            <a:endParaRPr b="1"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CRDs</a:t>
            </a:r>
            <a:r>
              <a:rPr lang="en-US" sz="2100">
                <a:solidFill>
                  <a:schemeClr val="dk1"/>
                </a:solidFill>
              </a:rPr>
              <a:t> for </a:t>
            </a:r>
            <a:r>
              <a:rPr b="1" lang="en-US" sz="2100">
                <a:solidFill>
                  <a:schemeClr val="dk1"/>
                </a:solidFill>
              </a:rPr>
              <a:t>instantiating</a:t>
            </a:r>
            <a:r>
              <a:rPr lang="en-US" sz="2100">
                <a:solidFill>
                  <a:schemeClr val="dk1"/>
                </a:solidFill>
              </a:rPr>
              <a:t> the policy library (aka </a:t>
            </a:r>
            <a:r>
              <a:rPr b="1" lang="en-US" sz="2100">
                <a:solidFill>
                  <a:schemeClr val="dk1"/>
                </a:solidFill>
              </a:rPr>
              <a:t>Constraints</a:t>
            </a:r>
            <a:r>
              <a:rPr lang="en-US" sz="2100">
                <a:solidFill>
                  <a:schemeClr val="dk1"/>
                </a:solidFill>
              </a:rPr>
              <a:t>)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CRDs</a:t>
            </a:r>
            <a:r>
              <a:rPr lang="en-US" sz="2100">
                <a:solidFill>
                  <a:schemeClr val="dk1"/>
                </a:solidFill>
              </a:rPr>
              <a:t> for </a:t>
            </a:r>
            <a:r>
              <a:rPr b="1" lang="en-US" sz="2100">
                <a:solidFill>
                  <a:schemeClr val="dk1"/>
                </a:solidFill>
              </a:rPr>
              <a:t>extending</a:t>
            </a:r>
            <a:r>
              <a:rPr lang="en-US" sz="2100">
                <a:solidFill>
                  <a:schemeClr val="dk1"/>
                </a:solidFill>
              </a:rPr>
              <a:t> the policy</a:t>
            </a:r>
            <a:r>
              <a:rPr b="1" lang="en-US" sz="2100">
                <a:solidFill>
                  <a:schemeClr val="dk1"/>
                </a:solidFill>
              </a:rPr>
              <a:t> </a:t>
            </a:r>
            <a:r>
              <a:rPr lang="en-US" sz="2100">
                <a:solidFill>
                  <a:schemeClr val="dk1"/>
                </a:solidFill>
              </a:rPr>
              <a:t>library (aka </a:t>
            </a:r>
            <a:r>
              <a:rPr b="1" lang="en-US" sz="2100">
                <a:solidFill>
                  <a:schemeClr val="dk1"/>
                </a:solidFill>
              </a:rPr>
              <a:t>Constraint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Templates</a:t>
            </a:r>
            <a:r>
              <a:rPr lang="en-US" sz="2100">
                <a:solidFill>
                  <a:schemeClr val="dk1"/>
                </a:solidFill>
              </a:rPr>
              <a:t>)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b="1" lang="en-US" sz="2100">
                <a:solidFill>
                  <a:schemeClr val="dk1"/>
                </a:solidFill>
              </a:rPr>
              <a:t>Audit</a:t>
            </a:r>
            <a:r>
              <a:rPr lang="en-US" sz="2100">
                <a:solidFill>
                  <a:schemeClr val="dk1"/>
                </a:solidFill>
              </a:rPr>
              <a:t> functionality.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It is deployed as a </a:t>
            </a:r>
            <a:r>
              <a:rPr b="1" lang="en-US" sz="2100">
                <a:solidFill>
                  <a:schemeClr val="dk1"/>
                </a:solidFill>
              </a:rPr>
              <a:t>validating admission webhook</a:t>
            </a:r>
            <a:r>
              <a:rPr lang="en-US" sz="2100">
                <a:solidFill>
                  <a:schemeClr val="dk1"/>
                </a:solidFill>
              </a:rPr>
              <a:t> that </a:t>
            </a:r>
            <a:r>
              <a:rPr b="1" lang="en-US" sz="2100">
                <a:solidFill>
                  <a:schemeClr val="dk1"/>
                </a:solidFill>
              </a:rPr>
              <a:t>enforces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policies</a:t>
            </a:r>
            <a:r>
              <a:rPr lang="en-US" sz="2100">
                <a:solidFill>
                  <a:schemeClr val="dk1"/>
                </a:solidFill>
              </a:rPr>
              <a:t> executed by OPA: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on create / update / delete </a:t>
            </a:r>
            <a:r>
              <a:rPr b="1" lang="en-US" sz="2100">
                <a:solidFill>
                  <a:schemeClr val="dk1"/>
                </a:solidFill>
              </a:rPr>
              <a:t>requests</a:t>
            </a:r>
            <a:r>
              <a:rPr lang="en-US" sz="2100">
                <a:solidFill>
                  <a:schemeClr val="dk1"/>
                </a:solidFill>
              </a:rPr>
              <a:t> the </a:t>
            </a:r>
            <a:r>
              <a:rPr b="1" lang="en-US" sz="2100">
                <a:solidFill>
                  <a:schemeClr val="dk1"/>
                </a:solidFill>
              </a:rPr>
              <a:t>API Server</a:t>
            </a:r>
            <a:r>
              <a:rPr lang="en-US" sz="2100">
                <a:solidFill>
                  <a:schemeClr val="dk1"/>
                </a:solidFill>
              </a:rPr>
              <a:t> sends the entire </a:t>
            </a:r>
            <a:r>
              <a:rPr b="1" lang="en-US" sz="2100">
                <a:solidFill>
                  <a:schemeClr val="dk1"/>
                </a:solidFill>
              </a:rPr>
              <a:t>Kubernetes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object</a:t>
            </a:r>
            <a:r>
              <a:rPr lang="en-US" sz="2100">
                <a:solidFill>
                  <a:schemeClr val="dk1"/>
                </a:solidFill>
              </a:rPr>
              <a:t> in an </a:t>
            </a:r>
            <a:r>
              <a:rPr b="1" lang="en-US" sz="2100">
                <a:solidFill>
                  <a:schemeClr val="dk1"/>
                </a:solidFill>
              </a:rPr>
              <a:t>Admission Review</a:t>
            </a:r>
            <a:r>
              <a:rPr lang="en-US" sz="2100">
                <a:solidFill>
                  <a:schemeClr val="dk1"/>
                </a:solidFill>
              </a:rPr>
              <a:t> to the </a:t>
            </a:r>
            <a:r>
              <a:rPr b="1" lang="en-US" sz="2100">
                <a:solidFill>
                  <a:schemeClr val="dk1"/>
                </a:solidFill>
              </a:rPr>
              <a:t>Gatekeeper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admission</a:t>
            </a:r>
            <a:r>
              <a:rPr lang="en-US" sz="2100">
                <a:solidFill>
                  <a:schemeClr val="dk1"/>
                </a:solidFill>
              </a:rPr>
              <a:t> </a:t>
            </a:r>
            <a:r>
              <a:rPr b="1" lang="en-US" sz="2100">
                <a:solidFill>
                  <a:schemeClr val="dk1"/>
                </a:solidFill>
              </a:rPr>
              <a:t>webhook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OPA evaluates the policies it has loaded using the Admission Review as </a:t>
            </a:r>
            <a:r>
              <a:rPr b="1" lang="en-US" sz="2100">
                <a:solidFill>
                  <a:schemeClr val="dk1"/>
                </a:solidFill>
              </a:rPr>
              <a:t>input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during the validation, Gatekeeper acts as a </a:t>
            </a:r>
            <a:r>
              <a:rPr b="1" lang="en-US" sz="2100">
                <a:solidFill>
                  <a:schemeClr val="dk1"/>
                </a:solidFill>
              </a:rPr>
              <a:t>bridge</a:t>
            </a:r>
            <a:r>
              <a:rPr lang="en-US" sz="2100">
                <a:solidFill>
                  <a:schemeClr val="dk1"/>
                </a:solidFill>
              </a:rPr>
              <a:t> between the </a:t>
            </a:r>
            <a:r>
              <a:rPr b="1" lang="en-US" sz="2100">
                <a:solidFill>
                  <a:schemeClr val="dk1"/>
                </a:solidFill>
              </a:rPr>
              <a:t>API server</a:t>
            </a:r>
            <a:r>
              <a:rPr lang="en-US" sz="2100">
                <a:solidFill>
                  <a:schemeClr val="dk1"/>
                </a:solidFill>
              </a:rPr>
              <a:t> and </a:t>
            </a:r>
            <a:r>
              <a:rPr b="1" lang="en-US" sz="2100">
                <a:solidFill>
                  <a:schemeClr val="dk1"/>
                </a:solidFill>
              </a:rPr>
              <a:t>OPA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the </a:t>
            </a:r>
            <a:r>
              <a:rPr b="1" lang="en-US" sz="2100">
                <a:solidFill>
                  <a:schemeClr val="dk1"/>
                </a:solidFill>
              </a:rPr>
              <a:t>policies</a:t>
            </a:r>
            <a:r>
              <a:rPr lang="en-US" sz="2100">
                <a:solidFill>
                  <a:schemeClr val="dk1"/>
                </a:solidFill>
              </a:rPr>
              <a:t> you give to OPA ultimately </a:t>
            </a:r>
            <a:r>
              <a:rPr b="1" lang="en-US" sz="2100">
                <a:solidFill>
                  <a:schemeClr val="dk1"/>
                </a:solidFill>
              </a:rPr>
              <a:t>generate</a:t>
            </a:r>
            <a:r>
              <a:rPr lang="en-US" sz="2100">
                <a:solidFill>
                  <a:schemeClr val="dk1"/>
                </a:solidFill>
              </a:rPr>
              <a:t> an </a:t>
            </a:r>
            <a:r>
              <a:rPr b="1" lang="en-US" sz="2100">
                <a:solidFill>
                  <a:schemeClr val="dk1"/>
                </a:solidFill>
              </a:rPr>
              <a:t>admission review response</a:t>
            </a:r>
            <a:r>
              <a:rPr lang="en-US" sz="2100">
                <a:solidFill>
                  <a:schemeClr val="dk1"/>
                </a:solidFill>
              </a:rPr>
              <a:t> that is sent back to the </a:t>
            </a:r>
            <a:r>
              <a:rPr b="1" lang="en-US" sz="2100">
                <a:solidFill>
                  <a:schemeClr val="dk1"/>
                </a:solidFill>
              </a:rPr>
              <a:t>API Server</a:t>
            </a:r>
            <a:endParaRPr b="1"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-"/>
            </a:pPr>
            <a:r>
              <a:rPr lang="en-US" sz="2100">
                <a:solidFill>
                  <a:schemeClr val="dk1"/>
                </a:solidFill>
              </a:rPr>
              <a:t>the </a:t>
            </a:r>
            <a:r>
              <a:rPr b="1" lang="en-US" sz="2100">
                <a:solidFill>
                  <a:schemeClr val="dk1"/>
                </a:solidFill>
              </a:rPr>
              <a:t>API server</a:t>
            </a:r>
            <a:r>
              <a:rPr lang="en-US" sz="2100">
                <a:solidFill>
                  <a:schemeClr val="dk1"/>
                </a:solidFill>
              </a:rPr>
              <a:t> will </a:t>
            </a:r>
            <a:r>
              <a:rPr b="1" lang="en-US" sz="2100">
                <a:solidFill>
                  <a:schemeClr val="dk1"/>
                </a:solidFill>
              </a:rPr>
              <a:t>enforce</a:t>
            </a:r>
            <a:r>
              <a:rPr lang="en-US" sz="2100">
                <a:solidFill>
                  <a:schemeClr val="dk1"/>
                </a:solidFill>
              </a:rPr>
              <a:t> the </a:t>
            </a:r>
            <a:r>
              <a:rPr b="1" lang="en-US" sz="2100">
                <a:solidFill>
                  <a:schemeClr val="dk1"/>
                </a:solidFill>
              </a:rPr>
              <a:t>policies</a:t>
            </a:r>
            <a:r>
              <a:rPr lang="en-US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1068" name="Google Shape;106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34500" y="3951375"/>
            <a:ext cx="10860075" cy="5518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18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OPA Gatekeeper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074" name="Google Shape;1074;p118"/>
          <p:cNvSpPr txBox="1"/>
          <p:nvPr>
            <p:ph idx="1" type="body"/>
          </p:nvPr>
        </p:nvSpPr>
        <p:spPr>
          <a:xfrm>
            <a:off x="11404950" y="1565000"/>
            <a:ext cx="12464400" cy="107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#  Prevent from running privileged containers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5B2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templates.gatekeeper.sh/v1beta1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ConstraintTemplate</a:t>
            </a:r>
            <a:r>
              <a:rPr lang="en-US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# aka policy library template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k8spspprivilegedcontainer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crd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names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K8sPSPPrivilegedContainer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targets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target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admission.k8s.gatekeeper.sh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rego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endParaRPr sz="1700">
              <a:solidFill>
                <a:srgbClr val="D08D1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package k8spspprivileged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violation[{"msg": msg, "details": {}}] {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 := input_containers[_]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c.securityContext.privileged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msg := sprintf("NOT ALLOWED: %v, securityContext: %v", [c.name, c.securityContext])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input_containers[c] {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 := input.review.object.spec.containers[_]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input_containers[c] {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c := input.review.object.spec.initContainers[_]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constraints.gatekeeper.sh/v1beta1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K8sPSPPrivilegedContainer</a:t>
            </a:r>
            <a:r>
              <a:rPr lang="en-US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# aka policy library instance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psp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privileged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container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kinds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apiGroups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1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kinds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1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"Pod"</a:t>
            </a:r>
            <a:r>
              <a:rPr lang="en-US" sz="1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  # parameters</a:t>
            </a:r>
            <a:r>
              <a:rPr lang="en-US" sz="1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7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7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75" name="Google Shape;1075;p11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076" name="Google Shape;1076;p11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77" name="Google Shape;1077;p118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T</a:t>
            </a:r>
            <a:r>
              <a:rPr lang="en-US" sz="3900"/>
              <a:t>he Constraint framework</a:t>
            </a:r>
            <a:endParaRPr sz="3900"/>
          </a:p>
        </p:txBody>
      </p:sp>
      <p:sp>
        <p:nvSpPr>
          <p:cNvPr id="1078" name="Google Shape;1078;p118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A </a:t>
            </a:r>
            <a:r>
              <a:rPr b="1" lang="en-US" sz="3000">
                <a:solidFill>
                  <a:srgbClr val="000000"/>
                </a:solidFill>
              </a:rPr>
              <a:t>Constraint</a:t>
            </a:r>
            <a:r>
              <a:rPr lang="en-US" sz="3000">
                <a:solidFill>
                  <a:srgbClr val="000000"/>
                </a:solidFill>
              </a:rPr>
              <a:t> (aka Policy Instance) is a </a:t>
            </a:r>
            <a:r>
              <a:rPr b="1" lang="en-US" sz="3000">
                <a:solidFill>
                  <a:srgbClr val="000000"/>
                </a:solidFill>
              </a:rPr>
              <a:t>declaration</a:t>
            </a:r>
            <a:r>
              <a:rPr lang="en-US" sz="3000">
                <a:solidFill>
                  <a:srgbClr val="000000"/>
                </a:solidFill>
              </a:rPr>
              <a:t> that its </a:t>
            </a:r>
            <a:r>
              <a:rPr b="1" lang="en-US" sz="3000">
                <a:solidFill>
                  <a:srgbClr val="000000"/>
                </a:solidFill>
              </a:rPr>
              <a:t>author</a:t>
            </a:r>
            <a:r>
              <a:rPr lang="en-US" sz="3000">
                <a:solidFill>
                  <a:srgbClr val="000000"/>
                </a:solidFill>
              </a:rPr>
              <a:t> wants a </a:t>
            </a:r>
            <a:r>
              <a:rPr b="1" lang="en-US" sz="3000">
                <a:solidFill>
                  <a:srgbClr val="000000"/>
                </a:solidFill>
              </a:rPr>
              <a:t>system</a:t>
            </a:r>
            <a:r>
              <a:rPr lang="en-US" sz="3000">
                <a:solidFill>
                  <a:srgbClr val="000000"/>
                </a:solidFill>
              </a:rPr>
              <a:t> to </a:t>
            </a:r>
            <a:r>
              <a:rPr b="1" lang="en-US" sz="3000">
                <a:solidFill>
                  <a:srgbClr val="000000"/>
                </a:solidFill>
              </a:rPr>
              <a:t>meet</a:t>
            </a:r>
            <a:r>
              <a:rPr lang="en-US" sz="3000">
                <a:solidFill>
                  <a:srgbClr val="000000"/>
                </a:solidFill>
              </a:rPr>
              <a:t> a given set of </a:t>
            </a:r>
            <a:r>
              <a:rPr b="1" lang="en-US" sz="3000">
                <a:solidFill>
                  <a:srgbClr val="000000"/>
                </a:solidFill>
              </a:rPr>
              <a:t>requirements</a:t>
            </a:r>
            <a:r>
              <a:rPr lang="en-US" sz="3000">
                <a:solidFill>
                  <a:srgbClr val="000000"/>
                </a:solidFill>
              </a:rPr>
              <a:t>, evaluated as a logical AND.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A </a:t>
            </a:r>
            <a:r>
              <a:rPr b="1" lang="en-US" sz="3000">
                <a:solidFill>
                  <a:srgbClr val="000000"/>
                </a:solidFill>
              </a:rPr>
              <a:t>Constraint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b="1" lang="en-US" sz="3000">
                <a:solidFill>
                  <a:srgbClr val="000000"/>
                </a:solidFill>
              </a:rPr>
              <a:t>Template</a:t>
            </a:r>
            <a:r>
              <a:rPr lang="en-US" sz="3000">
                <a:solidFill>
                  <a:srgbClr val="000000"/>
                </a:solidFill>
              </a:rPr>
              <a:t> (aka Policy Template) describes:</a:t>
            </a:r>
            <a:endParaRPr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Rego </a:t>
            </a:r>
            <a:r>
              <a:rPr b="1" lang="en-US" sz="3000">
                <a:solidFill>
                  <a:srgbClr val="000000"/>
                </a:solidFill>
              </a:rPr>
              <a:t>logic</a:t>
            </a:r>
            <a:r>
              <a:rPr lang="en-US" sz="3000">
                <a:solidFill>
                  <a:srgbClr val="000000"/>
                </a:solidFill>
              </a:rPr>
              <a:t> that enforces the </a:t>
            </a:r>
            <a:r>
              <a:rPr b="1" lang="en-US" sz="3000">
                <a:solidFill>
                  <a:srgbClr val="000000"/>
                </a:solidFill>
              </a:rPr>
              <a:t>Constraint</a:t>
            </a:r>
            <a:endParaRPr b="1" sz="3000">
              <a:solidFill>
                <a:srgbClr val="0000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</a:t>
            </a:r>
            <a:r>
              <a:rPr b="1" lang="en-US" sz="3000">
                <a:solidFill>
                  <a:srgbClr val="000000"/>
                </a:solidFill>
              </a:rPr>
              <a:t>schema</a:t>
            </a:r>
            <a:r>
              <a:rPr lang="en-US" sz="3000">
                <a:solidFill>
                  <a:srgbClr val="000000"/>
                </a:solidFill>
              </a:rPr>
              <a:t> for the </a:t>
            </a:r>
            <a:r>
              <a:rPr b="1" lang="en-US" sz="3000">
                <a:solidFill>
                  <a:srgbClr val="000000"/>
                </a:solidFill>
              </a:rPr>
              <a:t>Constraint</a:t>
            </a:r>
            <a:r>
              <a:rPr lang="en-US" sz="3000">
                <a:solidFill>
                  <a:srgbClr val="000000"/>
                </a:solidFill>
              </a:rPr>
              <a:t>, which includes:</a:t>
            </a:r>
            <a:endParaRPr sz="3000">
              <a:solidFill>
                <a:srgbClr val="000000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</a:t>
            </a:r>
            <a:r>
              <a:rPr b="1" lang="en-US" sz="3000">
                <a:solidFill>
                  <a:srgbClr val="000000"/>
                </a:solidFill>
              </a:rPr>
              <a:t>schema</a:t>
            </a:r>
            <a:r>
              <a:rPr lang="en-US" sz="3000">
                <a:solidFill>
                  <a:srgbClr val="000000"/>
                </a:solidFill>
              </a:rPr>
              <a:t> of the </a:t>
            </a:r>
            <a:r>
              <a:rPr b="1" lang="en-US" sz="3000">
                <a:solidFill>
                  <a:srgbClr val="000000"/>
                </a:solidFill>
              </a:rPr>
              <a:t>CRD</a:t>
            </a:r>
            <a:endParaRPr b="1" sz="3000">
              <a:solidFill>
                <a:srgbClr val="000000"/>
              </a:solidFill>
            </a:endParaRPr>
          </a:p>
          <a:p>
            <a:pPr indent="-419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-"/>
            </a:pPr>
            <a:r>
              <a:rPr lang="en-US" sz="3000">
                <a:solidFill>
                  <a:srgbClr val="000000"/>
                </a:solidFill>
              </a:rPr>
              <a:t>the </a:t>
            </a:r>
            <a:r>
              <a:rPr b="1" lang="en-US" sz="3000">
                <a:solidFill>
                  <a:srgbClr val="000000"/>
                </a:solidFill>
              </a:rPr>
              <a:t>parameters</a:t>
            </a:r>
            <a:r>
              <a:rPr lang="en-US" sz="3000">
                <a:solidFill>
                  <a:srgbClr val="000000"/>
                </a:solidFill>
              </a:rPr>
              <a:t> that can be passed into a Constraint.</a:t>
            </a:r>
            <a:endParaRPr sz="4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19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0400"/>
              <a:t>On top of Kubernetes resources</a:t>
            </a:r>
            <a:endParaRPr sz="104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0400"/>
              <a:t>aka your workload</a:t>
            </a:r>
            <a:endParaRPr sz="10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20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Network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policy</a:t>
            </a:r>
            <a:endParaRPr sz="7000"/>
          </a:p>
        </p:txBody>
      </p:sp>
      <p:sp>
        <p:nvSpPr>
          <p:cNvPr id="1089" name="Google Shape;1089;p120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90" name="Google Shape;1090;p120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allow only backend services to</a:t>
            </a:r>
            <a:endParaRPr sz="37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communicate with Redis service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networking.k8s.io/v1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NetworkPolicy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access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redis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podSelector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redis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ingress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podSelector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37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37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area</a:t>
            </a:r>
            <a:r>
              <a:rPr lang="en-US" sz="37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7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"backend"</a:t>
            </a:r>
            <a:endParaRPr sz="3700">
              <a:solidFill>
                <a:srgbClr val="D08D1B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</a:endParaRPr>
          </a:p>
        </p:txBody>
      </p:sp>
      <p:sp>
        <p:nvSpPr>
          <p:cNvPr id="1091" name="Google Shape;1091;p120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121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Service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mesh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authorization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with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Istio</a:t>
            </a:r>
            <a:endParaRPr sz="7000"/>
          </a:p>
        </p:txBody>
      </p:sp>
      <p:sp>
        <p:nvSpPr>
          <p:cNvPr id="1097" name="Google Shape;1097;p12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098" name="Google Shape;1098;p121"/>
          <p:cNvSpPr txBox="1"/>
          <p:nvPr>
            <p:ph idx="2" type="body"/>
          </p:nvPr>
        </p:nvSpPr>
        <p:spPr>
          <a:xfrm>
            <a:off x="10795000" y="851075"/>
            <a:ext cx="11933400" cy="11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Istio’s </a:t>
            </a:r>
            <a:r>
              <a:rPr b="1" lang="en-US" sz="2200">
                <a:solidFill>
                  <a:schemeClr val="dk1"/>
                </a:solidFill>
              </a:rPr>
              <a:t>authorization features</a:t>
            </a:r>
            <a:r>
              <a:rPr lang="en-US" sz="2200">
                <a:solidFill>
                  <a:schemeClr val="dk1"/>
                </a:solidFill>
              </a:rPr>
              <a:t> provide </a:t>
            </a:r>
            <a:r>
              <a:rPr b="1" lang="en-US" sz="2200">
                <a:solidFill>
                  <a:schemeClr val="dk1"/>
                </a:solidFill>
              </a:rPr>
              <a:t>access control</a:t>
            </a:r>
            <a:r>
              <a:rPr lang="en-US" sz="2200">
                <a:solidFill>
                  <a:schemeClr val="dk1"/>
                </a:solidFill>
              </a:rPr>
              <a:t> for your </a:t>
            </a:r>
            <a:r>
              <a:rPr b="1" lang="en-US" sz="2200">
                <a:solidFill>
                  <a:schemeClr val="dk1"/>
                </a:solidFill>
              </a:rPr>
              <a:t>workloads</a:t>
            </a:r>
            <a:r>
              <a:rPr lang="en-US" sz="2200">
                <a:solidFill>
                  <a:schemeClr val="dk1"/>
                </a:solidFill>
              </a:rPr>
              <a:t> in the </a:t>
            </a:r>
            <a:r>
              <a:rPr b="1" lang="en-US" sz="2200">
                <a:solidFill>
                  <a:schemeClr val="dk1"/>
                </a:solidFill>
              </a:rPr>
              <a:t>mesh</a:t>
            </a:r>
            <a:r>
              <a:rPr lang="en-US" sz="2200">
                <a:solidFill>
                  <a:schemeClr val="dk1"/>
                </a:solidFill>
              </a:rPr>
              <a:t> at: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mesh-wide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namespace-wide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workload-wide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Its </a:t>
            </a:r>
            <a:r>
              <a:rPr b="1" lang="en-US" sz="2200">
                <a:solidFill>
                  <a:schemeClr val="dk1"/>
                </a:solidFill>
              </a:rPr>
              <a:t>authorization system</a:t>
            </a:r>
            <a:r>
              <a:rPr lang="en-US" sz="2200">
                <a:solidFill>
                  <a:schemeClr val="dk1"/>
                </a:solidFill>
              </a:rPr>
              <a:t> provides these benefits: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b="1" lang="en-US" sz="2200">
                <a:solidFill>
                  <a:schemeClr val="dk1"/>
                </a:solidFill>
              </a:rPr>
              <a:t>Workload-to-workload</a:t>
            </a:r>
            <a:r>
              <a:rPr lang="en-US" sz="2200">
                <a:solidFill>
                  <a:schemeClr val="dk1"/>
                </a:solidFill>
              </a:rPr>
              <a:t> and </a:t>
            </a:r>
            <a:r>
              <a:rPr b="1" lang="en-US" sz="2200">
                <a:solidFill>
                  <a:schemeClr val="dk1"/>
                </a:solidFill>
              </a:rPr>
              <a:t>end-user-to-workload</a:t>
            </a:r>
            <a:r>
              <a:rPr lang="en-US" sz="2200">
                <a:solidFill>
                  <a:schemeClr val="dk1"/>
                </a:solidFill>
              </a:rPr>
              <a:t> authorization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A </a:t>
            </a:r>
            <a:r>
              <a:rPr b="1" lang="en-US" sz="2200">
                <a:solidFill>
                  <a:schemeClr val="dk1"/>
                </a:solidFill>
              </a:rPr>
              <a:t>Simple API</a:t>
            </a:r>
            <a:r>
              <a:rPr lang="en-US" sz="2200">
                <a:solidFill>
                  <a:schemeClr val="dk1"/>
                </a:solidFill>
              </a:rPr>
              <a:t> (a single </a:t>
            </a:r>
            <a:r>
              <a:rPr lang="en-US" sz="2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AuthorizationPolicy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CRD</a:t>
            </a:r>
            <a:r>
              <a:rPr lang="en-US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Flexible </a:t>
            </a:r>
            <a:r>
              <a:rPr b="1" lang="en-US" sz="2200">
                <a:solidFill>
                  <a:schemeClr val="dk1"/>
                </a:solidFill>
              </a:rPr>
              <a:t>semantics</a:t>
            </a:r>
            <a:r>
              <a:rPr lang="en-US" sz="2200">
                <a:solidFill>
                  <a:schemeClr val="dk1"/>
                </a:solidFill>
              </a:rPr>
              <a:t> that lets you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define custom conditions on Istio attribut</a:t>
            </a:r>
            <a:r>
              <a:rPr lang="en-US" sz="2200">
                <a:solidFill>
                  <a:schemeClr val="dk1"/>
                </a:solidFill>
              </a:rPr>
              <a:t>es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use DENY and ALLOW actions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High </a:t>
            </a:r>
            <a:r>
              <a:rPr b="1" lang="en-US" sz="2200">
                <a:solidFill>
                  <a:schemeClr val="dk1"/>
                </a:solidFill>
              </a:rPr>
              <a:t>performance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Envoy </a:t>
            </a:r>
            <a:r>
              <a:rPr b="1" lang="en-US" sz="2200">
                <a:solidFill>
                  <a:schemeClr val="dk1"/>
                </a:solidFill>
              </a:rPr>
              <a:t>natively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enforces</a:t>
            </a:r>
            <a:r>
              <a:rPr lang="en-US" sz="2200">
                <a:solidFill>
                  <a:schemeClr val="dk1"/>
                </a:solidFill>
              </a:rPr>
              <a:t> it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High </a:t>
            </a:r>
            <a:r>
              <a:rPr b="1" lang="en-US" sz="2200">
                <a:solidFill>
                  <a:schemeClr val="dk1"/>
                </a:solidFill>
              </a:rPr>
              <a:t>compatibility</a:t>
            </a:r>
            <a:endParaRPr b="1"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gRPC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HTT</a:t>
            </a:r>
            <a:r>
              <a:rPr lang="en-US" sz="2200">
                <a:solidFill>
                  <a:schemeClr val="dk1"/>
                </a:solidFill>
              </a:rPr>
              <a:t>P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HTTPS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HTTP2 </a:t>
            </a:r>
            <a:endParaRPr sz="2200">
              <a:solidFill>
                <a:schemeClr val="dk1"/>
              </a:solidFill>
            </a:endParaRPr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plain TCP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How it works?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Each </a:t>
            </a:r>
            <a:r>
              <a:rPr b="1" lang="en-US" sz="2200">
                <a:solidFill>
                  <a:schemeClr val="dk1"/>
                </a:solidFill>
              </a:rPr>
              <a:t>Envoy proxy</a:t>
            </a:r>
            <a:r>
              <a:rPr lang="en-US" sz="2200">
                <a:solidFill>
                  <a:schemeClr val="dk1"/>
                </a:solidFill>
              </a:rPr>
              <a:t> runs an </a:t>
            </a:r>
            <a:r>
              <a:rPr b="1" lang="en-US" sz="2200">
                <a:solidFill>
                  <a:schemeClr val="dk1"/>
                </a:solidFill>
              </a:rPr>
              <a:t>authorization engine</a:t>
            </a:r>
            <a:r>
              <a:rPr lang="en-US" sz="2200">
                <a:solidFill>
                  <a:schemeClr val="dk1"/>
                </a:solidFill>
              </a:rPr>
              <a:t>:</a:t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a </a:t>
            </a:r>
            <a:r>
              <a:rPr b="1" lang="en-US" sz="2200">
                <a:solidFill>
                  <a:schemeClr val="dk1"/>
                </a:solidFill>
              </a:rPr>
              <a:t>request</a:t>
            </a:r>
            <a:r>
              <a:rPr lang="en-US" sz="2200">
                <a:solidFill>
                  <a:schemeClr val="dk1"/>
                </a:solidFill>
              </a:rPr>
              <a:t> comes to the </a:t>
            </a:r>
            <a:r>
              <a:rPr b="1" lang="en-US" sz="2200">
                <a:solidFill>
                  <a:schemeClr val="dk1"/>
                </a:solidFill>
              </a:rPr>
              <a:t>proxy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the </a:t>
            </a:r>
            <a:r>
              <a:rPr b="1" lang="en-US" sz="2200">
                <a:solidFill>
                  <a:schemeClr val="dk1"/>
                </a:solidFill>
              </a:rPr>
              <a:t>authorization engine</a:t>
            </a:r>
            <a:r>
              <a:rPr lang="en-US" sz="2200">
                <a:solidFill>
                  <a:schemeClr val="dk1"/>
                </a:solidFill>
              </a:rPr>
              <a:t> evaluates the </a:t>
            </a:r>
            <a:r>
              <a:rPr b="1" lang="en-US" sz="2200">
                <a:solidFill>
                  <a:schemeClr val="dk1"/>
                </a:solidFill>
              </a:rPr>
              <a:t>request context</a:t>
            </a:r>
            <a:r>
              <a:rPr lang="en-US" sz="2200">
                <a:solidFill>
                  <a:schemeClr val="dk1"/>
                </a:solidFill>
              </a:rPr>
              <a:t> against the current </a:t>
            </a:r>
            <a:r>
              <a:rPr b="1" lang="en-US" sz="2200">
                <a:solidFill>
                  <a:schemeClr val="dk1"/>
                </a:solidFill>
              </a:rPr>
              <a:t>authorization policies</a:t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-"/>
            </a:pPr>
            <a:r>
              <a:rPr lang="en-US" sz="2200">
                <a:solidFill>
                  <a:schemeClr val="dk1"/>
                </a:solidFill>
              </a:rPr>
              <a:t>it returns the </a:t>
            </a:r>
            <a:r>
              <a:rPr b="1" lang="en-US" sz="2200">
                <a:solidFill>
                  <a:schemeClr val="dk1"/>
                </a:solidFill>
              </a:rPr>
              <a:t>authorization result</a:t>
            </a:r>
            <a:r>
              <a:rPr lang="en-US" sz="2200">
                <a:solidFill>
                  <a:schemeClr val="dk1"/>
                </a:solidFill>
              </a:rPr>
              <a:t> (</a:t>
            </a:r>
            <a:r>
              <a:rPr lang="en-US" sz="2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ALLOW </a:t>
            </a:r>
            <a:r>
              <a:rPr lang="en-US" sz="2200">
                <a:solidFill>
                  <a:schemeClr val="dk1"/>
                </a:solidFill>
              </a:rPr>
              <a:t>or </a:t>
            </a:r>
            <a:r>
              <a:rPr lang="en-US" sz="2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DENY</a:t>
            </a:r>
            <a:r>
              <a:rPr lang="en-US" sz="2200">
                <a:solidFill>
                  <a:schemeClr val="dk1"/>
                </a:solidFill>
              </a:rPr>
              <a:t>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Without</a:t>
            </a:r>
            <a:r>
              <a:rPr lang="en-US" sz="2200">
                <a:solidFill>
                  <a:schemeClr val="dk1"/>
                </a:solidFill>
              </a:rPr>
              <a:t> an authorization policy applied to a workload: </a:t>
            </a:r>
            <a:r>
              <a:rPr b="1" lang="en-US" sz="2200">
                <a:solidFill>
                  <a:schemeClr val="dk1"/>
                </a:solidFill>
              </a:rPr>
              <a:t>allow by default</a:t>
            </a:r>
            <a:r>
              <a:rPr lang="en-US" sz="2200">
                <a:solidFill>
                  <a:schemeClr val="dk1"/>
                </a:solidFill>
              </a:rPr>
              <a:t>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With</a:t>
            </a:r>
            <a:r>
              <a:rPr lang="en-US" sz="2200">
                <a:solidFill>
                  <a:schemeClr val="dk1"/>
                </a:solidFill>
              </a:rPr>
              <a:t> an authorization policy applied to that workload: </a:t>
            </a:r>
            <a:r>
              <a:rPr b="1" lang="en-US" sz="2200">
                <a:solidFill>
                  <a:schemeClr val="dk1"/>
                </a:solidFill>
              </a:rPr>
              <a:t>deny by default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Furthermore, </a:t>
            </a:r>
            <a:r>
              <a:rPr b="1" lang="en-US" sz="2200">
                <a:solidFill>
                  <a:schemeClr val="dk1"/>
                </a:solidFill>
              </a:rPr>
              <a:t>deny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policies</a:t>
            </a:r>
            <a:r>
              <a:rPr lang="en-US" sz="2200">
                <a:solidFill>
                  <a:schemeClr val="dk1"/>
                </a:solidFill>
              </a:rPr>
              <a:t> take </a:t>
            </a:r>
            <a:r>
              <a:rPr b="1" lang="en-US" sz="2200">
                <a:solidFill>
                  <a:schemeClr val="dk1"/>
                </a:solidFill>
              </a:rPr>
              <a:t>precedence</a:t>
            </a:r>
            <a:r>
              <a:rPr lang="en-US" sz="2200">
                <a:solidFill>
                  <a:schemeClr val="dk1"/>
                </a:solidFill>
              </a:rPr>
              <a:t> over </a:t>
            </a:r>
            <a:r>
              <a:rPr b="1" lang="en-US" sz="2200">
                <a:solidFill>
                  <a:schemeClr val="dk1"/>
                </a:solidFill>
              </a:rPr>
              <a:t>allow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policies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099" name="Google Shape;1099;p12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22"/>
          <p:cNvSpPr txBox="1"/>
          <p:nvPr>
            <p:ph idx="1" type="body"/>
          </p:nvPr>
        </p:nvSpPr>
        <p:spPr>
          <a:xfrm>
            <a:off x="11404950" y="2712175"/>
            <a:ext cx="10742400" cy="10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security.istio.io/v1beta1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AuthorizationPolicy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httpbin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foo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selector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httpbin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action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ALLOW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from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source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principals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"cluster.local/ns/foo/sa/sleep"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to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operation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methods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"GET"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when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request.auth.claims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iss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"https://accounts.google.com"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105" name="Google Shape;1105;p122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Istio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106" name="Google Shape;1106;p12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07" name="Google Shape;1107;p12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ACCESS CONTROL</a:t>
            </a:r>
            <a:endParaRPr/>
          </a:p>
        </p:txBody>
      </p:sp>
      <p:sp>
        <p:nvSpPr>
          <p:cNvPr id="1108" name="Google Shape;1108;p122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Authorization policy</a:t>
            </a:r>
            <a:endParaRPr sz="3900"/>
          </a:p>
        </p:txBody>
      </p:sp>
      <p:sp>
        <p:nvSpPr>
          <p:cNvPr id="1109" name="Google Shape;1109;p122"/>
          <p:cNvSpPr txBox="1"/>
          <p:nvPr>
            <p:ph idx="1" type="body"/>
          </p:nvPr>
        </p:nvSpPr>
        <p:spPr>
          <a:xfrm>
            <a:off x="1853850" y="3648350"/>
            <a:ext cx="88713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</a:rPr>
              <a:t>An </a:t>
            </a:r>
            <a:r>
              <a:rPr b="1" lang="en-US" sz="2300">
                <a:solidFill>
                  <a:srgbClr val="000000"/>
                </a:solidFill>
              </a:rPr>
              <a:t>authorization policy</a:t>
            </a:r>
            <a:r>
              <a:rPr lang="en-US" sz="2300">
                <a:solidFill>
                  <a:srgbClr val="000000"/>
                </a:solidFill>
              </a:rPr>
              <a:t> object includes: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selector</a:t>
            </a:r>
            <a:r>
              <a:rPr lang="en-US" sz="2300">
                <a:solidFill>
                  <a:srgbClr val="000000"/>
                </a:solidFill>
              </a:rPr>
              <a:t> field that specifies the </a:t>
            </a:r>
            <a:r>
              <a:rPr b="1" lang="en-US" sz="2300">
                <a:solidFill>
                  <a:srgbClr val="000000"/>
                </a:solidFill>
              </a:rPr>
              <a:t>target</a:t>
            </a:r>
            <a:r>
              <a:rPr lang="en-US" sz="2300">
                <a:solidFill>
                  <a:srgbClr val="000000"/>
                </a:solidFill>
              </a:rPr>
              <a:t> of the policy</a:t>
            </a:r>
            <a:endParaRPr sz="2300">
              <a:solidFill>
                <a:srgbClr val="000000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along with the resource </a:t>
            </a:r>
            <a:r>
              <a:rPr b="1" lang="en-US" sz="2300">
                <a:solidFill>
                  <a:srgbClr val="000000"/>
                </a:solidFill>
              </a:rPr>
              <a:t>namespace</a:t>
            </a:r>
            <a:endParaRPr b="1"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action</a:t>
            </a:r>
            <a:r>
              <a:rPr lang="en-US" sz="2300">
                <a:solidFill>
                  <a:srgbClr val="000000"/>
                </a:solidFill>
              </a:rPr>
              <a:t> field that specifies ALLOW or DENY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list of rules</a:t>
            </a:r>
            <a:r>
              <a:rPr lang="en-US" sz="2300">
                <a:solidFill>
                  <a:srgbClr val="000000"/>
                </a:solidFill>
              </a:rPr>
              <a:t> that specify </a:t>
            </a:r>
            <a:r>
              <a:rPr b="1" lang="en-US" sz="2300">
                <a:solidFill>
                  <a:srgbClr val="000000"/>
                </a:solidFill>
              </a:rPr>
              <a:t>when</a:t>
            </a:r>
            <a:r>
              <a:rPr lang="en-US" sz="2300">
                <a:solidFill>
                  <a:srgbClr val="000000"/>
                </a:solidFill>
              </a:rPr>
              <a:t> to trigger the action</a:t>
            </a:r>
            <a:endParaRPr sz="2300">
              <a:solidFill>
                <a:srgbClr val="000000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from</a:t>
            </a:r>
            <a:r>
              <a:rPr lang="en-US" sz="2300">
                <a:solidFill>
                  <a:srgbClr val="000000"/>
                </a:solidFill>
              </a:rPr>
              <a:t> field in the rules specifies the </a:t>
            </a:r>
            <a:r>
              <a:rPr b="1" lang="en-US" sz="2300">
                <a:solidFill>
                  <a:srgbClr val="000000"/>
                </a:solidFill>
              </a:rPr>
              <a:t>sources</a:t>
            </a:r>
            <a:r>
              <a:rPr lang="en-US" sz="2300">
                <a:solidFill>
                  <a:srgbClr val="000000"/>
                </a:solidFill>
              </a:rPr>
              <a:t> of the request</a:t>
            </a:r>
            <a:endParaRPr sz="2300">
              <a:solidFill>
                <a:srgbClr val="000000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to</a:t>
            </a:r>
            <a:r>
              <a:rPr lang="en-US" sz="2300">
                <a:solidFill>
                  <a:srgbClr val="000000"/>
                </a:solidFill>
              </a:rPr>
              <a:t> field in the rules specifies the </a:t>
            </a:r>
            <a:r>
              <a:rPr b="1" lang="en-US" sz="2300">
                <a:solidFill>
                  <a:srgbClr val="000000"/>
                </a:solidFill>
              </a:rPr>
              <a:t>operations</a:t>
            </a:r>
            <a:r>
              <a:rPr lang="en-US" sz="2300">
                <a:solidFill>
                  <a:srgbClr val="000000"/>
                </a:solidFill>
              </a:rPr>
              <a:t> of the request</a:t>
            </a:r>
            <a:endParaRPr sz="2300">
              <a:solidFill>
                <a:srgbClr val="000000"/>
              </a:solidFill>
            </a:endParaRPr>
          </a:p>
          <a:p>
            <a:pPr indent="-3746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b="1" lang="en-US" sz="2300">
                <a:solidFill>
                  <a:srgbClr val="000000"/>
                </a:solidFill>
              </a:rPr>
              <a:t>when</a:t>
            </a:r>
            <a:r>
              <a:rPr lang="en-US" sz="2300">
                <a:solidFill>
                  <a:srgbClr val="000000"/>
                </a:solidFill>
              </a:rPr>
              <a:t> field specifies the </a:t>
            </a:r>
            <a:r>
              <a:rPr b="1" lang="en-US" sz="2300">
                <a:solidFill>
                  <a:srgbClr val="000000"/>
                </a:solidFill>
              </a:rPr>
              <a:t>conditions</a:t>
            </a:r>
            <a:r>
              <a:rPr lang="en-US" sz="2300">
                <a:solidFill>
                  <a:srgbClr val="000000"/>
                </a:solidFill>
              </a:rPr>
              <a:t> needed to apply the rule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</a:rPr>
              <a:t>This </a:t>
            </a:r>
            <a:r>
              <a:rPr b="1" lang="en-US" sz="2300">
                <a:solidFill>
                  <a:srgbClr val="000000"/>
                </a:solidFill>
              </a:rPr>
              <a:t>policy</a:t>
            </a:r>
            <a:r>
              <a:rPr lang="en-US" sz="2300">
                <a:solidFill>
                  <a:srgbClr val="000000"/>
                </a:solidFill>
              </a:rPr>
              <a:t> allows: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the </a:t>
            </a:r>
            <a:r>
              <a:rPr lang="en-US" sz="23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cluster.local/ns/foo/sa/sleep</a:t>
            </a:r>
            <a:r>
              <a:rPr lang="en-US" sz="2300">
                <a:solidFill>
                  <a:srgbClr val="000000"/>
                </a:solidFill>
              </a:rPr>
              <a:t> </a:t>
            </a:r>
            <a:r>
              <a:rPr b="1" lang="en-US" sz="2300">
                <a:solidFill>
                  <a:srgbClr val="000000"/>
                </a:solidFill>
              </a:rPr>
              <a:t>service</a:t>
            </a:r>
            <a:r>
              <a:rPr lang="en-US" sz="2300">
                <a:solidFill>
                  <a:srgbClr val="000000"/>
                </a:solidFill>
              </a:rPr>
              <a:t> </a:t>
            </a:r>
            <a:r>
              <a:rPr b="1" lang="en-US" sz="2300">
                <a:solidFill>
                  <a:srgbClr val="000000"/>
                </a:solidFill>
              </a:rPr>
              <a:t>account</a:t>
            </a:r>
            <a:r>
              <a:rPr lang="en-US" sz="2300">
                <a:solidFill>
                  <a:srgbClr val="000000"/>
                </a:solidFill>
              </a:rPr>
              <a:t> (the </a:t>
            </a:r>
            <a:r>
              <a:rPr b="1" lang="en-US" sz="2300">
                <a:solidFill>
                  <a:srgbClr val="000000"/>
                </a:solidFill>
              </a:rPr>
              <a:t>source</a:t>
            </a:r>
            <a:r>
              <a:rPr lang="en-US" sz="2300">
                <a:solidFill>
                  <a:srgbClr val="000000"/>
                </a:solidFill>
              </a:rPr>
              <a:t>)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</a:rPr>
              <a:t>to </a:t>
            </a:r>
            <a:r>
              <a:rPr b="1" lang="en-US" sz="2300">
                <a:solidFill>
                  <a:srgbClr val="000000"/>
                </a:solidFill>
              </a:rPr>
              <a:t>access</a:t>
            </a:r>
            <a:r>
              <a:rPr lang="en-US" sz="2300">
                <a:solidFill>
                  <a:srgbClr val="000000"/>
                </a:solidFill>
              </a:rPr>
              <a:t> with </a:t>
            </a:r>
            <a:r>
              <a:rPr lang="en-US" sz="23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lang="en-US" sz="2300">
                <a:solidFill>
                  <a:srgbClr val="000000"/>
                </a:solidFill>
              </a:rPr>
              <a:t> HTTP requests (the </a:t>
            </a:r>
            <a:r>
              <a:rPr b="1" lang="en-US" sz="2300">
                <a:solidFill>
                  <a:srgbClr val="000000"/>
                </a:solidFill>
              </a:rPr>
              <a:t>operations</a:t>
            </a:r>
            <a:r>
              <a:rPr lang="en-US" sz="2300">
                <a:solidFill>
                  <a:srgbClr val="000000"/>
                </a:solidFill>
              </a:rPr>
              <a:t>)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</a:rPr>
              <a:t>the </a:t>
            </a:r>
            <a:r>
              <a:rPr b="1" lang="en-US" sz="2300">
                <a:solidFill>
                  <a:srgbClr val="000000"/>
                </a:solidFill>
              </a:rPr>
              <a:t>workloads</a:t>
            </a:r>
            <a:r>
              <a:rPr lang="en-US" sz="2300">
                <a:solidFill>
                  <a:srgbClr val="000000"/>
                </a:solidFill>
              </a:rPr>
              <a:t>: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with the </a:t>
            </a:r>
            <a:r>
              <a:rPr lang="en-US" sz="2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app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httpbin</a:t>
            </a:r>
            <a:r>
              <a:rPr lang="en-US" sz="2300">
                <a:solidFill>
                  <a:srgbClr val="000000"/>
                </a:solidFill>
              </a:rPr>
              <a:t> label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in the </a:t>
            </a:r>
            <a:r>
              <a:rPr lang="en-US" sz="2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namespace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foo</a:t>
            </a:r>
            <a:r>
              <a:rPr lang="en-US" sz="2300">
                <a:solidFill>
                  <a:srgbClr val="000000"/>
                </a:solidFill>
              </a:rPr>
              <a:t> </a:t>
            </a:r>
            <a:endParaRPr sz="2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000000"/>
                </a:solidFill>
              </a:rPr>
              <a:t>when</a:t>
            </a:r>
            <a:r>
              <a:rPr lang="en-US" sz="2300">
                <a:solidFill>
                  <a:srgbClr val="000000"/>
                </a:solidFill>
              </a:rPr>
              <a:t> requests sent (the </a:t>
            </a:r>
            <a:r>
              <a:rPr b="1" lang="en-US" sz="2300">
                <a:solidFill>
                  <a:srgbClr val="000000"/>
                </a:solidFill>
              </a:rPr>
              <a:t>conditions</a:t>
            </a:r>
            <a:r>
              <a:rPr lang="en-US" sz="2300">
                <a:solidFill>
                  <a:srgbClr val="000000"/>
                </a:solidFill>
              </a:rPr>
              <a:t>):</a:t>
            </a:r>
            <a:endParaRPr sz="2300">
              <a:solidFill>
                <a:srgbClr val="000000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Char char="-"/>
            </a:pPr>
            <a:r>
              <a:rPr lang="en-US" sz="2300">
                <a:solidFill>
                  <a:srgbClr val="000000"/>
                </a:solidFill>
              </a:rPr>
              <a:t>have a Google-issued JWT token (</a:t>
            </a:r>
            <a:r>
              <a:rPr lang="en-US" sz="2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request.auth.claims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iss</a:t>
            </a:r>
            <a:r>
              <a:rPr lang="en-US" sz="2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])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9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Authentication</a:t>
            </a:r>
            <a:endParaRPr sz="7600"/>
          </a:p>
        </p:txBody>
      </p:sp>
      <p:sp>
        <p:nvSpPr>
          <p:cNvPr id="664" name="Google Shape;664;p69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 sz="4000"/>
              <a:t>Verify</a:t>
            </a:r>
            <a:r>
              <a:rPr lang="en-US" sz="4000"/>
              <a:t> and </a:t>
            </a:r>
            <a:r>
              <a:rPr b="1" lang="en-US" sz="4000"/>
              <a:t>confirm</a:t>
            </a:r>
            <a:r>
              <a:rPr lang="en-US" sz="4000"/>
              <a:t> that the presented </a:t>
            </a:r>
            <a:r>
              <a:rPr b="1" lang="en-US" sz="4000"/>
              <a:t>identity</a:t>
            </a:r>
            <a:r>
              <a:rPr lang="en-US" sz="4000"/>
              <a:t> is actually the real one.</a:t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4000"/>
              <a:t>Is the main </a:t>
            </a:r>
            <a:r>
              <a:rPr b="1" lang="en-US" sz="4000"/>
              <a:t>prevention</a:t>
            </a:r>
            <a:r>
              <a:rPr lang="en-US" sz="4000"/>
              <a:t> against </a:t>
            </a:r>
            <a:r>
              <a:rPr b="1" lang="en-US" sz="4000"/>
              <a:t>spoofing</a:t>
            </a:r>
            <a:r>
              <a:rPr lang="en-US" sz="4000"/>
              <a:t> which is:</a:t>
            </a:r>
            <a:endParaRPr sz="4000"/>
          </a:p>
          <a:p>
            <a:pPr indent="-4826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SzPts val="4000"/>
              <a:buChar char="-"/>
            </a:pPr>
            <a:r>
              <a:rPr b="1" lang="en-US" sz="4000"/>
              <a:t>pretending</a:t>
            </a:r>
            <a:r>
              <a:rPr lang="en-US" sz="4000"/>
              <a:t> to be an </a:t>
            </a:r>
            <a:r>
              <a:rPr b="1" lang="en-US" sz="4000"/>
              <a:t>identity</a:t>
            </a:r>
            <a:r>
              <a:rPr lang="en-US" sz="4000"/>
              <a:t> who </a:t>
            </a:r>
            <a:r>
              <a:rPr b="1" lang="en-US" sz="4000"/>
              <a:t>you are not</a:t>
            </a:r>
            <a:r>
              <a:rPr lang="en-US" sz="4000"/>
              <a:t>.</a:t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sz="4000"/>
          </a:p>
        </p:txBody>
      </p:sp>
      <p:sp>
        <p:nvSpPr>
          <p:cNvPr id="665" name="Google Shape;665;p6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666" name="Google Shape;666;p6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123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1400"/>
              <a:t>If he could know my secrets, </a:t>
            </a:r>
            <a:r>
              <a:rPr lang="en-US" sz="11400"/>
              <a:t>no one should be able to </a:t>
            </a:r>
            <a:r>
              <a:rPr lang="en-US" sz="11400"/>
              <a:t>listen our conversation </a:t>
            </a:r>
            <a:endParaRPr sz="1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24"/>
          <p:cNvSpPr/>
          <p:nvPr/>
        </p:nvSpPr>
        <p:spPr>
          <a:xfrm>
            <a:off x="-555080" y="-381000"/>
            <a:ext cx="25553700" cy="1479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0" name="Google Shape;1120;p12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8" r="748" t="0"/>
          <a:stretch/>
        </p:blipFill>
        <p:spPr>
          <a:xfrm>
            <a:off x="-555125" y="-381000"/>
            <a:ext cx="25553700" cy="14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124"/>
          <p:cNvSpPr txBox="1"/>
          <p:nvPr/>
        </p:nvSpPr>
        <p:spPr>
          <a:xfrm>
            <a:off x="1561702" y="-2755900"/>
            <a:ext cx="21260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1122" name="Google Shape;1122;p124"/>
          <p:cNvSpPr txBox="1"/>
          <p:nvPr>
            <p:ph idx="1" type="body"/>
          </p:nvPr>
        </p:nvSpPr>
        <p:spPr>
          <a:xfrm>
            <a:off x="-555050" y="7533850"/>
            <a:ext cx="255537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>
                <a:solidFill>
                  <a:srgbClr val="474747"/>
                </a:solidFill>
              </a:rPr>
              <a:t>Confidentiality</a:t>
            </a:r>
            <a:endParaRPr>
              <a:solidFill>
                <a:srgbClr val="474747"/>
              </a:solidFill>
            </a:endParaRPr>
          </a:p>
        </p:txBody>
      </p:sp>
      <p:pic>
        <p:nvPicPr>
          <p:cNvPr descr="Picture 7" id="1123" name="Google Shape;1123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25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4000"/>
              <a:t>Confidentiality aims to </a:t>
            </a:r>
            <a:r>
              <a:rPr b="1" lang="en-US" sz="4000"/>
              <a:t>protect</a:t>
            </a:r>
            <a:r>
              <a:rPr lang="en-US" sz="4000"/>
              <a:t> data sent from one </a:t>
            </a:r>
            <a:r>
              <a:rPr b="1" lang="en-US" sz="4000"/>
              <a:t>sender</a:t>
            </a:r>
            <a:r>
              <a:rPr lang="en-US" sz="4000"/>
              <a:t> to a </a:t>
            </a:r>
            <a:r>
              <a:rPr b="1" lang="en-US" sz="4000"/>
              <a:t>recipient</a:t>
            </a:r>
            <a:r>
              <a:rPr lang="en-US" sz="4000"/>
              <a:t> of that data against </a:t>
            </a:r>
            <a:r>
              <a:rPr b="1" lang="en-US" sz="4000"/>
              <a:t>third parties</a:t>
            </a:r>
            <a:r>
              <a:rPr lang="en-US" sz="4000"/>
              <a:t>.</a:t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4000"/>
              <a:t>It can be </a:t>
            </a:r>
            <a:r>
              <a:rPr lang="en-US" sz="4000"/>
              <a:t>enforced </a:t>
            </a:r>
            <a:r>
              <a:rPr lang="en-US" sz="4000"/>
              <a:t>to prevent </a:t>
            </a:r>
            <a:r>
              <a:rPr b="1" lang="en-US" sz="4000"/>
              <a:t>information disclosure</a:t>
            </a:r>
            <a:r>
              <a:rPr lang="en-US" sz="4000"/>
              <a:t> with </a:t>
            </a:r>
            <a:r>
              <a:rPr b="1" lang="en-US" sz="4000"/>
              <a:t>encryption</a:t>
            </a:r>
            <a:r>
              <a:rPr lang="en-US" sz="4000"/>
              <a:t>.</a:t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4000"/>
              <a:t>We should consider:</a:t>
            </a:r>
            <a:endParaRPr sz="4000"/>
          </a:p>
          <a:p>
            <a:pPr indent="-482600" lvl="0" marL="45720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data </a:t>
            </a:r>
            <a:r>
              <a:rPr b="1" lang="en-US" sz="4000"/>
              <a:t>at rest</a:t>
            </a:r>
            <a:endParaRPr b="1" sz="4000"/>
          </a:p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data </a:t>
            </a:r>
            <a:r>
              <a:rPr b="1" lang="en-US" sz="4000"/>
              <a:t>in transit</a:t>
            </a:r>
            <a:endParaRPr b="1"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129" name="Google Shape;1129;p125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Confidentiality</a:t>
            </a:r>
            <a:endParaRPr sz="7600"/>
          </a:p>
        </p:txBody>
      </p:sp>
      <p:sp>
        <p:nvSpPr>
          <p:cNvPr id="1130" name="Google Shape;1130;p12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31" name="Google Shape;1131;p12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6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Data at rest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127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Let’s start with </a:t>
            </a:r>
            <a:r>
              <a:rPr b="1" lang="en-US">
                <a:solidFill>
                  <a:schemeClr val="dk1"/>
                </a:solidFill>
              </a:rPr>
              <a:t>critical data</a:t>
            </a:r>
            <a:r>
              <a:rPr lang="en-US">
                <a:solidFill>
                  <a:schemeClr val="dk1"/>
                </a:solidFill>
              </a:rPr>
              <a:t>, which in Kubernetes is mostly represented by </a:t>
            </a:r>
            <a:r>
              <a:rPr b="1" lang="en-US">
                <a:solidFill>
                  <a:schemeClr val="dk1"/>
                </a:solidFill>
              </a:rPr>
              <a:t>Secret objects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Secrets objects</a:t>
            </a:r>
            <a:r>
              <a:rPr lang="en-US">
                <a:solidFill>
                  <a:schemeClr val="dk1"/>
                </a:solidFill>
              </a:rPr>
              <a:t> are stored in </a:t>
            </a:r>
            <a:r>
              <a:rPr b="1" lang="en-US">
                <a:solidFill>
                  <a:schemeClr val="dk1"/>
                </a:solidFill>
              </a:rPr>
              <a:t>etcd</a:t>
            </a:r>
            <a:r>
              <a:rPr lang="en-US">
                <a:solidFill>
                  <a:schemeClr val="dk1"/>
                </a:solidFill>
              </a:rPr>
              <a:t>, but they are encrypted?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No, they don’t, but Kubernetes provides a feature…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</a:rPr>
              <a:t>Kubernetes encryption at rest</a:t>
            </a:r>
            <a:endParaRPr b="1"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 that the Secrets are not stored in plaintext into etcd, and even if an attacker can gain access to it, he can’t read it.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Which are the requirements?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Kubernetes 1.13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etcd 3.0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How to configure it?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$ kube-apiserver \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--encryption-provider-config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encryption-configuration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42" name="Google Shape;1142;p127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API objects</a:t>
            </a:r>
            <a:endParaRPr sz="7000"/>
          </a:p>
        </p:txBody>
      </p:sp>
      <p:sp>
        <p:nvSpPr>
          <p:cNvPr id="1143" name="Google Shape;1143;p12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44" name="Google Shape;1144;p12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28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Kubernetes encryption at rest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150" name="Google Shape;1150;p12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51" name="Google Shape;1151;p12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52" name="Google Shape;1152;p128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EncryptionConfiguration</a:t>
            </a:r>
            <a:endParaRPr sz="3900"/>
          </a:p>
        </p:txBody>
      </p:sp>
      <p:sp>
        <p:nvSpPr>
          <p:cNvPr id="1153" name="Google Shape;1153;p128"/>
          <p:cNvSpPr txBox="1"/>
          <p:nvPr>
            <p:ph idx="1" type="body"/>
          </p:nvPr>
        </p:nvSpPr>
        <p:spPr>
          <a:xfrm>
            <a:off x="1853850" y="3648350"/>
            <a:ext cx="101007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The configuration is represented by the 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EncryptionConfiguration</a:t>
            </a:r>
            <a:r>
              <a:rPr lang="en-US" sz="2000">
                <a:solidFill>
                  <a:srgbClr val="000000"/>
                </a:solidFill>
              </a:rPr>
              <a:t> API object, part of the 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apiserver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k8s</a:t>
            </a:r>
            <a:r>
              <a:rPr lang="en-US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io</a:t>
            </a:r>
            <a:r>
              <a:rPr lang="en-US" sz="2000">
                <a:solidFill>
                  <a:srgbClr val="000000"/>
                </a:solidFill>
              </a:rPr>
              <a:t> API group.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The 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resources.resources</a:t>
            </a:r>
            <a:r>
              <a:rPr lang="en-US" sz="2000">
                <a:solidFill>
                  <a:srgbClr val="000000"/>
                </a:solidFill>
              </a:rPr>
              <a:t> field is an array of resource names that should be encrypted.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The </a:t>
            </a: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providers </a:t>
            </a:r>
            <a:r>
              <a:rPr lang="en-US" sz="2000">
                <a:solidFill>
                  <a:srgbClr val="000000"/>
                </a:solidFill>
              </a:rPr>
              <a:t>array is an ordered list of the supported encryption providers: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identity</a:t>
            </a:r>
            <a:r>
              <a:rPr lang="en-US" sz="2000">
                <a:solidFill>
                  <a:srgbClr val="000000"/>
                </a:solidFill>
              </a:rPr>
              <a:t> (default; no encryption)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aescbc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secretbox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aesgcm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kms</a:t>
            </a:r>
            <a:endParaRPr sz="20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On </a:t>
            </a:r>
            <a:r>
              <a:rPr b="1" lang="en-US" sz="2000">
                <a:solidFill>
                  <a:srgbClr val="000000"/>
                </a:solidFill>
              </a:rPr>
              <a:t>write</a:t>
            </a:r>
            <a:r>
              <a:rPr lang="en-US" sz="2000">
                <a:solidFill>
                  <a:srgbClr val="000000"/>
                </a:solidFill>
              </a:rPr>
              <a:t> request for a </a:t>
            </a:r>
            <a:r>
              <a:rPr b="1" lang="en-US" sz="2000">
                <a:solidFill>
                  <a:srgbClr val="000000"/>
                </a:solidFill>
              </a:rPr>
              <a:t>Secret</a:t>
            </a:r>
            <a:r>
              <a:rPr lang="en-US" sz="2000">
                <a:solidFill>
                  <a:srgbClr val="000000"/>
                </a:solidFill>
              </a:rPr>
              <a:t>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 sz="2000">
                <a:solidFill>
                  <a:srgbClr val="000000"/>
                </a:solidFill>
              </a:rPr>
              <a:t>the </a:t>
            </a:r>
            <a:r>
              <a:rPr b="1" lang="en-US" sz="2000">
                <a:solidFill>
                  <a:srgbClr val="000000"/>
                </a:solidFill>
              </a:rPr>
              <a:t>first provider</a:t>
            </a:r>
            <a:r>
              <a:rPr lang="en-US" sz="2000">
                <a:solidFill>
                  <a:srgbClr val="000000"/>
                </a:solidFill>
              </a:rPr>
              <a:t> in the list is used to </a:t>
            </a:r>
            <a:r>
              <a:rPr b="1" lang="en-US" sz="2000">
                <a:solidFill>
                  <a:srgbClr val="000000"/>
                </a:solidFill>
              </a:rPr>
              <a:t>encrypt</a:t>
            </a:r>
            <a:r>
              <a:rPr lang="en-US" sz="2000">
                <a:solidFill>
                  <a:srgbClr val="000000"/>
                </a:solidFill>
              </a:rPr>
              <a:t> this resource (identity by default)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On </a:t>
            </a:r>
            <a:r>
              <a:rPr b="1" lang="en-US" sz="2000">
                <a:solidFill>
                  <a:srgbClr val="000000"/>
                </a:solidFill>
              </a:rPr>
              <a:t>read</a:t>
            </a:r>
            <a:r>
              <a:rPr lang="en-US" sz="2000">
                <a:solidFill>
                  <a:srgbClr val="000000"/>
                </a:solidFill>
              </a:rPr>
              <a:t> request for a Secret: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b="1" lang="en-US" sz="2000">
                <a:solidFill>
                  <a:srgbClr val="000000"/>
                </a:solidFill>
              </a:rPr>
              <a:t>each key</a:t>
            </a:r>
            <a:r>
              <a:rPr lang="en-US" sz="2000">
                <a:solidFill>
                  <a:srgbClr val="000000"/>
                </a:solidFill>
              </a:rPr>
              <a:t> for </a:t>
            </a:r>
            <a:r>
              <a:rPr b="1" lang="en-US" sz="2000">
                <a:solidFill>
                  <a:srgbClr val="000000"/>
                </a:solidFill>
              </a:rPr>
              <a:t>each provider</a:t>
            </a:r>
            <a:r>
              <a:rPr lang="en-US" sz="2000">
                <a:solidFill>
                  <a:srgbClr val="000000"/>
                </a:solidFill>
              </a:rPr>
              <a:t> that </a:t>
            </a:r>
            <a:r>
              <a:rPr b="1" lang="en-US" sz="2000">
                <a:solidFill>
                  <a:srgbClr val="000000"/>
                </a:solidFill>
              </a:rPr>
              <a:t>matches</a:t>
            </a:r>
            <a:r>
              <a:rPr lang="en-US" sz="2000">
                <a:solidFill>
                  <a:srgbClr val="000000"/>
                </a:solidFill>
              </a:rPr>
              <a:t> the stored </a:t>
            </a:r>
            <a:r>
              <a:rPr b="1" lang="en-US" sz="2000">
                <a:solidFill>
                  <a:srgbClr val="000000"/>
                </a:solidFill>
              </a:rPr>
              <a:t>data</a:t>
            </a:r>
            <a:r>
              <a:rPr lang="en-US" sz="2000">
                <a:solidFill>
                  <a:srgbClr val="000000"/>
                </a:solidFill>
              </a:rPr>
              <a:t> attempts to </a:t>
            </a:r>
            <a:r>
              <a:rPr b="1" lang="en-US" sz="2000">
                <a:solidFill>
                  <a:srgbClr val="000000"/>
                </a:solidFill>
              </a:rPr>
              <a:t>decrypt</a:t>
            </a:r>
            <a:r>
              <a:rPr lang="en-US" sz="2000">
                <a:solidFill>
                  <a:srgbClr val="000000"/>
                </a:solidFill>
              </a:rPr>
              <a:t> the data in order.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00"/>
                </a:solidFill>
              </a:rPr>
              <a:t>Warning</a:t>
            </a:r>
            <a:r>
              <a:rPr lang="en-US" sz="2000">
                <a:solidFill>
                  <a:srgbClr val="000000"/>
                </a:solidFill>
              </a:rPr>
              <a:t>: if you put the identity provider as the first one you actually disable encryption.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Since the config file can contain encoded data encryption keys: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the encryption could </a:t>
            </a:r>
            <a:r>
              <a:rPr b="1" lang="en-US" sz="2000">
                <a:solidFill>
                  <a:srgbClr val="000000"/>
                </a:solidFill>
              </a:rPr>
              <a:t>fails to protect</a:t>
            </a:r>
            <a:r>
              <a:rPr lang="en-US" sz="2000">
                <a:solidFill>
                  <a:srgbClr val="000000"/>
                </a:solidFill>
              </a:rPr>
              <a:t> against a</a:t>
            </a:r>
            <a:r>
              <a:rPr b="1" lang="en-US" sz="2000">
                <a:solidFill>
                  <a:srgbClr val="000000"/>
                </a:solidFill>
              </a:rPr>
              <a:t> host compromise</a:t>
            </a:r>
            <a:r>
              <a:rPr lang="en-US" sz="2000">
                <a:solidFill>
                  <a:srgbClr val="000000"/>
                </a:solidFill>
              </a:rPr>
              <a:t>.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154" name="Google Shape;1154;p128"/>
          <p:cNvSpPr txBox="1"/>
          <p:nvPr>
            <p:ph idx="1" type="body"/>
          </p:nvPr>
        </p:nvSpPr>
        <p:spPr>
          <a:xfrm>
            <a:off x="12409725" y="2793975"/>
            <a:ext cx="9737700" cy="10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50">
              <a:solidFill>
                <a:srgbClr val="205B2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apiserver.config.k8s.io/v1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EncryptionConfiguration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secrets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providers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aescbc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keys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key1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 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secret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&lt;BASE 64 ENCODED SECRET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identity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3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9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Envelope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encryption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FTW</a:t>
            </a:r>
            <a:endParaRPr sz="7000"/>
          </a:p>
        </p:txBody>
      </p:sp>
      <p:sp>
        <p:nvSpPr>
          <p:cNvPr id="1160" name="Google Shape;1160;p12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61" name="Google Shape;1161;p12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62" name="Google Shape;1162;p129"/>
          <p:cNvSpPr txBox="1"/>
          <p:nvPr>
            <p:ph idx="2" type="body"/>
          </p:nvPr>
        </p:nvSpPr>
        <p:spPr>
          <a:xfrm>
            <a:off x="10795000" y="927275"/>
            <a:ext cx="11933400" cy="119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With </a:t>
            </a:r>
            <a:r>
              <a:rPr b="1" lang="en-US">
                <a:solidFill>
                  <a:schemeClr val="dk1"/>
                </a:solidFill>
              </a:rPr>
              <a:t>envelope encryption</a:t>
            </a:r>
            <a:r>
              <a:rPr lang="en-US">
                <a:solidFill>
                  <a:schemeClr val="dk1"/>
                </a:solidFill>
              </a:rPr>
              <a:t> the </a:t>
            </a:r>
            <a:r>
              <a:rPr b="1" lang="en-US">
                <a:solidFill>
                  <a:schemeClr val="dk1"/>
                </a:solidFill>
              </a:rPr>
              <a:t>data encryption key</a:t>
            </a:r>
            <a:r>
              <a:rPr lang="en-US">
                <a:solidFill>
                  <a:schemeClr val="dk1"/>
                </a:solidFill>
              </a:rPr>
              <a:t> that encrypt data is </a:t>
            </a:r>
            <a:r>
              <a:rPr b="1" lang="en-US">
                <a:solidFill>
                  <a:schemeClr val="dk1"/>
                </a:solidFill>
              </a:rPr>
              <a:t>further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encrypted</a:t>
            </a:r>
            <a:r>
              <a:rPr lang="en-US">
                <a:solidFill>
                  <a:schemeClr val="dk1"/>
                </a:solidFill>
              </a:rPr>
              <a:t> with a </a:t>
            </a:r>
            <a:r>
              <a:rPr b="1" lang="en-US">
                <a:solidFill>
                  <a:schemeClr val="dk1"/>
                </a:solidFill>
              </a:rPr>
              <a:t>key encryption key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Also the </a:t>
            </a:r>
            <a:r>
              <a:rPr b="1" lang="en-US">
                <a:solidFill>
                  <a:schemeClr val="dk1"/>
                </a:solidFill>
              </a:rPr>
              <a:t>key encryption key</a:t>
            </a:r>
            <a:r>
              <a:rPr lang="en-US">
                <a:solidFill>
                  <a:schemeClr val="dk1"/>
                </a:solidFill>
              </a:rPr>
              <a:t> can be </a:t>
            </a:r>
            <a:r>
              <a:rPr b="1" lang="en-US">
                <a:solidFill>
                  <a:schemeClr val="dk1"/>
                </a:solidFill>
              </a:rPr>
              <a:t>encrypted</a:t>
            </a:r>
            <a:r>
              <a:rPr lang="en-US">
                <a:solidFill>
                  <a:schemeClr val="dk1"/>
                </a:solidFill>
              </a:rPr>
              <a:t>; BTW eventually a </a:t>
            </a:r>
            <a:r>
              <a:rPr b="1" lang="en-US">
                <a:solidFill>
                  <a:schemeClr val="dk1"/>
                </a:solidFill>
              </a:rPr>
              <a:t>top-level</a:t>
            </a:r>
            <a:r>
              <a:rPr lang="en-US">
                <a:solidFill>
                  <a:schemeClr val="dk1"/>
                </a:solidFill>
              </a:rPr>
              <a:t> key in </a:t>
            </a:r>
            <a:r>
              <a:rPr b="1" lang="en-US">
                <a:solidFill>
                  <a:schemeClr val="dk1"/>
                </a:solidFill>
              </a:rPr>
              <a:t>plaintext</a:t>
            </a:r>
            <a:r>
              <a:rPr lang="en-US">
                <a:solidFill>
                  <a:schemeClr val="dk1"/>
                </a:solidFill>
              </a:rPr>
              <a:t> must exists and this is the </a:t>
            </a:r>
            <a:r>
              <a:rPr b="1" lang="en-US">
                <a:solidFill>
                  <a:schemeClr val="dk1"/>
                </a:solidFill>
              </a:rPr>
              <a:t>master encryption key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Additional features: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DEK</a:t>
            </a:r>
            <a:r>
              <a:rPr lang="en-US">
                <a:solidFill>
                  <a:schemeClr val="dk1"/>
                </a:solidFill>
              </a:rPr>
              <a:t> can be </a:t>
            </a:r>
            <a:r>
              <a:rPr b="1" lang="en-US">
                <a:solidFill>
                  <a:schemeClr val="dk1"/>
                </a:solidFill>
              </a:rPr>
              <a:t>generated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for each encryption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DEK</a:t>
            </a:r>
            <a:r>
              <a:rPr lang="en-US">
                <a:solidFill>
                  <a:schemeClr val="dk1"/>
                </a:solidFill>
              </a:rPr>
              <a:t> can be </a:t>
            </a:r>
            <a:r>
              <a:rPr b="1" lang="en-US">
                <a:solidFill>
                  <a:schemeClr val="dk1"/>
                </a:solidFill>
              </a:rPr>
              <a:t>stored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besides data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MEK</a:t>
            </a:r>
            <a:r>
              <a:rPr lang="en-US">
                <a:solidFill>
                  <a:schemeClr val="dk1"/>
                </a:solidFill>
              </a:rPr>
              <a:t> can be </a:t>
            </a:r>
            <a:r>
              <a:rPr b="1" lang="en-US">
                <a:solidFill>
                  <a:schemeClr val="dk1"/>
                </a:solidFill>
              </a:rPr>
              <a:t>easily rotated</a:t>
            </a:r>
            <a:r>
              <a:rPr lang="en-US">
                <a:solidFill>
                  <a:schemeClr val="dk1"/>
                </a:solidFill>
              </a:rPr>
              <a:t>;</a:t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the </a:t>
            </a:r>
            <a:r>
              <a:rPr b="1" lang="en-US">
                <a:solidFill>
                  <a:schemeClr val="dk1"/>
                </a:solidFill>
              </a:rPr>
              <a:t>MEK</a:t>
            </a:r>
            <a:r>
              <a:rPr lang="en-US">
                <a:solidFill>
                  <a:schemeClr val="dk1"/>
                </a:solidFill>
              </a:rPr>
              <a:t> can be </a:t>
            </a:r>
            <a:r>
              <a:rPr b="1" lang="en-US">
                <a:solidFill>
                  <a:schemeClr val="dk1"/>
                </a:solidFill>
              </a:rPr>
              <a:t>asymmetrical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Additional benefits: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b="1" lang="en-US">
                <a:solidFill>
                  <a:schemeClr val="dk1"/>
                </a:solidFill>
              </a:rPr>
              <a:t>performance</a:t>
            </a:r>
            <a:r>
              <a:rPr lang="en-US">
                <a:solidFill>
                  <a:schemeClr val="dk1"/>
                </a:solidFill>
              </a:rPr>
              <a:t>: as the data can be large the encryption can be time-consuming:</a:t>
            </a:r>
            <a:endParaRPr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you don’t have to re-encrypt multiple times the data with DEKs</a:t>
            </a:r>
            <a:endParaRPr>
              <a:solidFill>
                <a:schemeClr val="dk1"/>
              </a:solidFill>
            </a:endParaRPr>
          </a:p>
          <a:p>
            <a:pPr indent="-4064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you can re-encrypt only the DEKs</a:t>
            </a:r>
            <a:endParaRPr>
              <a:solidFill>
                <a:schemeClr val="dk1"/>
              </a:solidFill>
            </a:endParaRPr>
          </a:p>
          <a:p>
            <a:pPr indent="-4064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-"/>
            </a:pPr>
            <a:r>
              <a:rPr lang="en-US">
                <a:solidFill>
                  <a:schemeClr val="dk1"/>
                </a:solidFill>
              </a:rPr>
              <a:t>only a key would transit instead of data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30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7800">
                <a:solidFill>
                  <a:schemeClr val="dk1"/>
                </a:solidFill>
              </a:rPr>
              <a:t>Kubernetes and envelope encryption at rest</a:t>
            </a:r>
            <a:endParaRPr sz="7800">
              <a:solidFill>
                <a:srgbClr val="333333"/>
              </a:solidFill>
            </a:endParaRPr>
          </a:p>
        </p:txBody>
      </p:sp>
      <p:sp>
        <p:nvSpPr>
          <p:cNvPr id="1168" name="Google Shape;1168;p130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69" name="Google Shape;1169;p130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70" name="Google Shape;1170;p130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200"/>
              <a:t>EncryptionConfiguration with the KMS provider </a:t>
            </a:r>
            <a:endParaRPr sz="3200"/>
          </a:p>
        </p:txBody>
      </p:sp>
      <p:sp>
        <p:nvSpPr>
          <p:cNvPr id="1171" name="Google Shape;1171;p130"/>
          <p:cNvSpPr txBox="1"/>
          <p:nvPr>
            <p:ph idx="1" type="body"/>
          </p:nvPr>
        </p:nvSpPr>
        <p:spPr>
          <a:xfrm>
            <a:off x="12409725" y="3648350"/>
            <a:ext cx="9737700" cy="91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apiserver.config.k8s.io/v1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EncryptionConfiguration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secrets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providers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kms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myKmsPlugin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endpoint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unix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///tmp/socketfile.sock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cachesize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5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timeout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3s</a:t>
            </a:r>
            <a:endParaRPr sz="27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identity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7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7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{}</a:t>
            </a:r>
            <a:endParaRPr sz="27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000000"/>
              </a:solidFill>
            </a:endParaRPr>
          </a:p>
        </p:txBody>
      </p:sp>
      <p:sp>
        <p:nvSpPr>
          <p:cNvPr id="1172" name="Google Shape;1172;p130"/>
          <p:cNvSpPr txBox="1"/>
          <p:nvPr>
            <p:ph idx="1" type="body"/>
          </p:nvPr>
        </p:nvSpPr>
        <p:spPr>
          <a:xfrm>
            <a:off x="1853850" y="3648350"/>
            <a:ext cx="101007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</a:rPr>
              <a:t>The </a:t>
            </a:r>
            <a:r>
              <a:rPr b="1" lang="en-US" sz="2500">
                <a:solidFill>
                  <a:srgbClr val="000000"/>
                </a:solidFill>
              </a:rPr>
              <a:t>KMS encryption provider</a:t>
            </a:r>
            <a:r>
              <a:rPr lang="en-US" sz="2500">
                <a:solidFill>
                  <a:srgbClr val="000000"/>
                </a:solidFill>
              </a:rPr>
              <a:t> uses </a:t>
            </a:r>
            <a:r>
              <a:rPr b="1" lang="en-US" sz="2500">
                <a:solidFill>
                  <a:srgbClr val="000000"/>
                </a:solidFill>
              </a:rPr>
              <a:t>envelope encryption</a:t>
            </a:r>
            <a:r>
              <a:rPr lang="en-US" sz="2500">
                <a:solidFill>
                  <a:srgbClr val="000000"/>
                </a:solidFill>
              </a:rPr>
              <a:t> and lets you </a:t>
            </a:r>
            <a:r>
              <a:rPr b="1" lang="en-US" sz="2500">
                <a:solidFill>
                  <a:srgbClr val="000000"/>
                </a:solidFill>
              </a:rPr>
              <a:t>offload</a:t>
            </a:r>
            <a:r>
              <a:rPr lang="en-US" sz="2500">
                <a:solidFill>
                  <a:srgbClr val="000000"/>
                </a:solidFill>
              </a:rPr>
              <a:t> key/master encryption key to </a:t>
            </a:r>
            <a:r>
              <a:rPr b="1" lang="en-US" sz="2500">
                <a:solidFill>
                  <a:srgbClr val="000000"/>
                </a:solidFill>
              </a:rPr>
              <a:t>external KMS</a:t>
            </a:r>
            <a:r>
              <a:rPr lang="en-US" sz="2500">
                <a:solidFill>
                  <a:srgbClr val="000000"/>
                </a:solidFill>
              </a:rPr>
              <a:t>.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</a:rPr>
              <a:t>The </a:t>
            </a:r>
            <a:r>
              <a:rPr b="1" lang="en-US" sz="2500">
                <a:solidFill>
                  <a:srgbClr val="000000"/>
                </a:solidFill>
              </a:rPr>
              <a:t>DEK</a:t>
            </a:r>
            <a:r>
              <a:rPr lang="en-US" sz="2500">
                <a:solidFill>
                  <a:srgbClr val="000000"/>
                </a:solidFill>
              </a:rPr>
              <a:t> is </a:t>
            </a:r>
            <a:r>
              <a:rPr b="1" lang="en-US" sz="2500">
                <a:solidFill>
                  <a:srgbClr val="000000"/>
                </a:solidFill>
              </a:rPr>
              <a:t>generated</a:t>
            </a:r>
            <a:r>
              <a:rPr lang="en-US" sz="2500">
                <a:solidFill>
                  <a:srgbClr val="000000"/>
                </a:solidFill>
              </a:rPr>
              <a:t> on </a:t>
            </a:r>
            <a:r>
              <a:rPr b="1" lang="en-US" sz="2500">
                <a:solidFill>
                  <a:srgbClr val="000000"/>
                </a:solidFill>
              </a:rPr>
              <a:t>each encryption</a:t>
            </a:r>
            <a:r>
              <a:rPr lang="en-US" sz="2500">
                <a:solidFill>
                  <a:srgbClr val="000000"/>
                </a:solidFill>
              </a:rPr>
              <a:t>, and the </a:t>
            </a:r>
            <a:r>
              <a:rPr b="1" lang="en-US" sz="2500">
                <a:solidFill>
                  <a:srgbClr val="000000"/>
                </a:solidFill>
              </a:rPr>
              <a:t>KEK rotation controlled by you</a:t>
            </a:r>
            <a:r>
              <a:rPr lang="en-US" sz="2500">
                <a:solidFill>
                  <a:srgbClr val="000000"/>
                </a:solidFill>
              </a:rPr>
              <a:t>.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</a:rPr>
              <a:t>The </a:t>
            </a:r>
            <a:r>
              <a:rPr b="1" lang="en-US" sz="2500">
                <a:solidFill>
                  <a:srgbClr val="000000"/>
                </a:solidFill>
              </a:rPr>
              <a:t>KMS provider</a:t>
            </a:r>
            <a:r>
              <a:rPr lang="en-US" sz="2500">
                <a:solidFill>
                  <a:srgbClr val="000000"/>
                </a:solidFill>
              </a:rPr>
              <a:t> uses </a:t>
            </a:r>
            <a:r>
              <a:rPr b="1" lang="en-US" sz="2500">
                <a:solidFill>
                  <a:srgbClr val="000000"/>
                </a:solidFill>
              </a:rPr>
              <a:t>gRPC</a:t>
            </a:r>
            <a:r>
              <a:rPr lang="en-US" sz="2500">
                <a:solidFill>
                  <a:srgbClr val="000000"/>
                </a:solidFill>
              </a:rPr>
              <a:t> to communicate with a specific </a:t>
            </a:r>
            <a:r>
              <a:rPr b="1" lang="en-US" sz="2500">
                <a:solidFill>
                  <a:srgbClr val="000000"/>
                </a:solidFill>
              </a:rPr>
              <a:t>KMS plugin.</a:t>
            </a:r>
            <a:endParaRPr b="1"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000000"/>
                </a:solidFill>
              </a:rPr>
              <a:t>The </a:t>
            </a:r>
            <a:r>
              <a:rPr b="1" lang="en-US" sz="2500">
                <a:solidFill>
                  <a:srgbClr val="000000"/>
                </a:solidFill>
              </a:rPr>
              <a:t>KMS plugin</a:t>
            </a:r>
            <a:r>
              <a:rPr lang="en-US" sz="2500">
                <a:solidFill>
                  <a:srgbClr val="000000"/>
                </a:solidFill>
              </a:rPr>
              <a:t>, which is implemented as a </a:t>
            </a:r>
            <a:r>
              <a:rPr b="1" lang="en-US" sz="2500">
                <a:solidFill>
                  <a:srgbClr val="000000"/>
                </a:solidFill>
              </a:rPr>
              <a:t>gRPC server</a:t>
            </a:r>
            <a:r>
              <a:rPr lang="en-US" sz="2500">
                <a:solidFill>
                  <a:srgbClr val="000000"/>
                </a:solidFill>
              </a:rPr>
              <a:t>, communicates with the </a:t>
            </a:r>
            <a:r>
              <a:rPr b="1" lang="en-US" sz="2500">
                <a:solidFill>
                  <a:srgbClr val="000000"/>
                </a:solidFill>
              </a:rPr>
              <a:t>remote KMS</a:t>
            </a:r>
            <a:r>
              <a:rPr lang="en-US" sz="2500">
                <a:solidFill>
                  <a:srgbClr val="000000"/>
                </a:solidFill>
              </a:rPr>
              <a:t>.</a:t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</a:rPr>
              <a:t>Note that if you are using EKS they introduced on March 2020 the support for envelope encryption of Secrets with AWS KMS a little time ago; here the announcement.</a:t>
            </a:r>
            <a:endParaRPr sz="23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131"/>
          <p:cNvSpPr txBox="1"/>
          <p:nvPr>
            <p:ph idx="2" type="body"/>
          </p:nvPr>
        </p:nvSpPr>
        <p:spPr>
          <a:xfrm>
            <a:off x="10795000" y="1206500"/>
            <a:ext cx="11933400" cy="107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You can also manage secrets without the related Kubernetes API objects and offload secrets management to external systems like Hashicorp Vault.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Vault is a </a:t>
            </a:r>
            <a:r>
              <a:rPr b="1" lang="en-US">
                <a:solidFill>
                  <a:schemeClr val="dk1"/>
                </a:solidFill>
              </a:rPr>
              <a:t>secrets management system</a:t>
            </a:r>
            <a:r>
              <a:rPr lang="en-US">
                <a:solidFill>
                  <a:schemeClr val="dk1"/>
                </a:solidFill>
              </a:rPr>
              <a:t> and is like a secrets fortress with a powerful architecture.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Let’s focus on the encryption at rest features!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8" name="Google Shape;1178;p131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without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Secret API objects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with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Vault</a:t>
            </a:r>
            <a:endParaRPr sz="7000"/>
          </a:p>
        </p:txBody>
      </p:sp>
      <p:sp>
        <p:nvSpPr>
          <p:cNvPr id="1179" name="Google Shape;1179;p13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80" name="Google Shape;1180;p13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pic>
        <p:nvPicPr>
          <p:cNvPr id="1181" name="Google Shape;118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00" y="4193575"/>
            <a:ext cx="11799575" cy="658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132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Vault encryption fortress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187" name="Google Shape;1187;p13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88" name="Google Shape;1188;p13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89" name="Google Shape;1189;p132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The barrier</a:t>
            </a:r>
            <a:endParaRPr sz="3900"/>
          </a:p>
        </p:txBody>
      </p:sp>
      <p:sp>
        <p:nvSpPr>
          <p:cNvPr id="1190" name="Google Shape;1190;p132"/>
          <p:cNvSpPr txBox="1"/>
          <p:nvPr>
            <p:ph idx="1" type="body"/>
          </p:nvPr>
        </p:nvSpPr>
        <p:spPr>
          <a:xfrm>
            <a:off x="1853850" y="3648350"/>
            <a:ext cx="90714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It’s a </a:t>
            </a:r>
            <a:r>
              <a:rPr b="1" lang="en-US" sz="2700">
                <a:solidFill>
                  <a:srgbClr val="000000"/>
                </a:solidFill>
              </a:rPr>
              <a:t>cryptographic steel-and-concrete</a:t>
            </a:r>
            <a:r>
              <a:rPr lang="en-US" sz="2700">
                <a:solidFill>
                  <a:srgbClr val="000000"/>
                </a:solidFill>
              </a:rPr>
              <a:t> between the </a:t>
            </a:r>
            <a:r>
              <a:rPr b="1" lang="en-US" sz="2700">
                <a:solidFill>
                  <a:srgbClr val="000000"/>
                </a:solidFill>
              </a:rPr>
              <a:t>storage</a:t>
            </a:r>
            <a:r>
              <a:rPr lang="en-US" sz="2700">
                <a:solidFill>
                  <a:srgbClr val="000000"/>
                </a:solidFill>
              </a:rPr>
              <a:t> and </a:t>
            </a:r>
            <a:r>
              <a:rPr b="1" lang="en-US" sz="2700">
                <a:solidFill>
                  <a:srgbClr val="000000"/>
                </a:solidFill>
              </a:rPr>
              <a:t>Vault</a:t>
            </a:r>
            <a:r>
              <a:rPr lang="en-US" sz="2700">
                <a:solidFill>
                  <a:srgbClr val="000000"/>
                </a:solidFill>
              </a:rPr>
              <a:t>.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It </a:t>
            </a:r>
            <a:r>
              <a:rPr b="1" lang="en-US" sz="2700">
                <a:solidFill>
                  <a:srgbClr val="000000"/>
                </a:solidFill>
              </a:rPr>
              <a:t>ensures</a:t>
            </a:r>
            <a:r>
              <a:rPr lang="en-US" sz="2700">
                <a:solidFill>
                  <a:srgbClr val="000000"/>
                </a:solidFill>
              </a:rPr>
              <a:t> that: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the </a:t>
            </a:r>
            <a:r>
              <a:rPr b="1" lang="en-US" sz="2700">
                <a:solidFill>
                  <a:srgbClr val="000000"/>
                </a:solidFill>
              </a:rPr>
              <a:t>data</a:t>
            </a:r>
            <a:r>
              <a:rPr lang="en-US" sz="2700">
                <a:solidFill>
                  <a:srgbClr val="000000"/>
                </a:solidFill>
              </a:rPr>
              <a:t> is </a:t>
            </a:r>
            <a:r>
              <a:rPr b="1" lang="en-US" sz="2700">
                <a:solidFill>
                  <a:srgbClr val="000000"/>
                </a:solidFill>
              </a:rPr>
              <a:t>encrypted</a:t>
            </a:r>
            <a:r>
              <a:rPr lang="en-US" sz="2700">
                <a:solidFill>
                  <a:srgbClr val="000000"/>
                </a:solidFill>
              </a:rPr>
              <a:t> when </a:t>
            </a:r>
            <a:r>
              <a:rPr b="1" lang="en-US" sz="2700">
                <a:solidFill>
                  <a:srgbClr val="000000"/>
                </a:solidFill>
              </a:rPr>
              <a:t>written</a:t>
            </a:r>
            <a:r>
              <a:rPr lang="en-US" sz="2700">
                <a:solidFill>
                  <a:srgbClr val="000000"/>
                </a:solidFill>
              </a:rPr>
              <a:t> out;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that </a:t>
            </a:r>
            <a:r>
              <a:rPr b="1" lang="en-US" sz="2700">
                <a:solidFill>
                  <a:srgbClr val="000000"/>
                </a:solidFill>
              </a:rPr>
              <a:t>data</a:t>
            </a:r>
            <a:r>
              <a:rPr lang="en-US" sz="2700">
                <a:solidFill>
                  <a:srgbClr val="000000"/>
                </a:solidFill>
              </a:rPr>
              <a:t> is </a:t>
            </a:r>
            <a:r>
              <a:rPr b="1" lang="en-US" sz="2700">
                <a:solidFill>
                  <a:srgbClr val="000000"/>
                </a:solidFill>
              </a:rPr>
              <a:t>verified</a:t>
            </a:r>
            <a:r>
              <a:rPr lang="en-US" sz="2700">
                <a:solidFill>
                  <a:srgbClr val="000000"/>
                </a:solidFill>
              </a:rPr>
              <a:t> and </a:t>
            </a:r>
            <a:r>
              <a:rPr b="1" lang="en-US" sz="2700">
                <a:solidFill>
                  <a:srgbClr val="000000"/>
                </a:solidFill>
              </a:rPr>
              <a:t>decrypted</a:t>
            </a:r>
            <a:r>
              <a:rPr lang="en-US" sz="2700">
                <a:solidFill>
                  <a:srgbClr val="000000"/>
                </a:solidFill>
              </a:rPr>
              <a:t> when </a:t>
            </a:r>
            <a:r>
              <a:rPr b="1" lang="en-US" sz="2700">
                <a:solidFill>
                  <a:srgbClr val="000000"/>
                </a:solidFill>
              </a:rPr>
              <a:t>reading</a:t>
            </a:r>
            <a:r>
              <a:rPr lang="en-US" sz="2700">
                <a:solidFill>
                  <a:srgbClr val="000000"/>
                </a:solidFill>
              </a:rPr>
              <a:t>;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There is a </a:t>
            </a:r>
            <a:r>
              <a:rPr b="1" lang="en-US" sz="2700">
                <a:solidFill>
                  <a:srgbClr val="000000"/>
                </a:solidFill>
              </a:rPr>
              <a:t>clear separation</a:t>
            </a:r>
            <a:r>
              <a:rPr lang="en-US" sz="2700">
                <a:solidFill>
                  <a:srgbClr val="000000"/>
                </a:solidFill>
              </a:rPr>
              <a:t> between </a:t>
            </a:r>
            <a:r>
              <a:rPr b="1" lang="en-US" sz="2700">
                <a:solidFill>
                  <a:srgbClr val="000000"/>
                </a:solidFill>
              </a:rPr>
              <a:t>inside</a:t>
            </a:r>
            <a:r>
              <a:rPr lang="en-US" sz="2700">
                <a:solidFill>
                  <a:srgbClr val="000000"/>
                </a:solidFill>
              </a:rPr>
              <a:t> or </a:t>
            </a:r>
            <a:r>
              <a:rPr b="1" lang="en-US" sz="2700">
                <a:solidFill>
                  <a:srgbClr val="000000"/>
                </a:solidFill>
              </a:rPr>
              <a:t>outside</a:t>
            </a:r>
            <a:r>
              <a:rPr lang="en-US" sz="2700">
                <a:solidFill>
                  <a:srgbClr val="000000"/>
                </a:solidFill>
              </a:rPr>
              <a:t> of the barrier.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000000"/>
                </a:solidFill>
              </a:rPr>
              <a:t>Only two </a:t>
            </a:r>
            <a:r>
              <a:rPr b="1" lang="en-US" sz="2700">
                <a:solidFill>
                  <a:srgbClr val="000000"/>
                </a:solidFill>
              </a:rPr>
              <a:t>components</a:t>
            </a:r>
            <a:r>
              <a:rPr lang="en-US" sz="2700">
                <a:solidFill>
                  <a:srgbClr val="000000"/>
                </a:solidFill>
              </a:rPr>
              <a:t> are </a:t>
            </a:r>
            <a:r>
              <a:rPr b="1" lang="en-US" sz="2700">
                <a:solidFill>
                  <a:srgbClr val="000000"/>
                </a:solidFill>
              </a:rPr>
              <a:t>outside</a:t>
            </a:r>
            <a:r>
              <a:rPr lang="en-US" sz="2700">
                <a:solidFill>
                  <a:srgbClr val="000000"/>
                </a:solidFill>
              </a:rPr>
              <a:t> the barrier: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storage backend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HTTP API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</a:rPr>
              <a:t>Storage backend</a:t>
            </a:r>
            <a:r>
              <a:rPr lang="en-US" sz="2700">
                <a:solidFill>
                  <a:srgbClr val="000000"/>
                </a:solidFill>
              </a:rPr>
              <a:t> is: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durable storage of encrypted data</a:t>
            </a:r>
            <a:endParaRPr sz="2700">
              <a:solidFill>
                <a:srgbClr val="000000"/>
              </a:solidFill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-"/>
            </a:pPr>
            <a:r>
              <a:rPr lang="en-US" sz="2700">
                <a:solidFill>
                  <a:srgbClr val="000000"/>
                </a:solidFill>
              </a:rPr>
              <a:t>not trusted by Vault.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000000"/>
              </a:solidFill>
            </a:endParaRPr>
          </a:p>
        </p:txBody>
      </p:sp>
      <p:pic>
        <p:nvPicPr>
          <p:cNvPr id="1191" name="Google Shape;119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4950" y="4421042"/>
            <a:ext cx="11466950" cy="6400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0"/>
          <p:cNvSpPr txBox="1"/>
          <p:nvPr>
            <p:ph idx="1" type="body"/>
          </p:nvPr>
        </p:nvSpPr>
        <p:spPr>
          <a:xfrm>
            <a:off x="1561702" y="6261100"/>
            <a:ext cx="21260598" cy="119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/>
              <a:t>In Kubernetes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3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Vault encryption fortress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197" name="Google Shape;1197;p13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198" name="Google Shape;1198;p13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199" name="Google Shape;1199;p133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The seal</a:t>
            </a:r>
            <a:endParaRPr sz="3900"/>
          </a:p>
        </p:txBody>
      </p:sp>
      <p:sp>
        <p:nvSpPr>
          <p:cNvPr id="1200" name="Google Shape;1200;p133"/>
          <p:cNvSpPr txBox="1"/>
          <p:nvPr>
            <p:ph idx="1" type="body"/>
          </p:nvPr>
        </p:nvSpPr>
        <p:spPr>
          <a:xfrm>
            <a:off x="1853850" y="3648350"/>
            <a:ext cx="93882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Vault implements </a:t>
            </a:r>
            <a:r>
              <a:rPr b="1" lang="en-US" sz="2400">
                <a:solidFill>
                  <a:srgbClr val="000000"/>
                </a:solidFill>
              </a:rPr>
              <a:t>envelope encryption</a:t>
            </a:r>
            <a:r>
              <a:rPr lang="en-US" sz="2400">
                <a:solidFill>
                  <a:srgbClr val="000000"/>
                </a:solidFill>
              </a:rPr>
              <a:t> once started is in a </a:t>
            </a:r>
            <a:r>
              <a:rPr b="1" lang="en-US" sz="2400">
                <a:solidFill>
                  <a:srgbClr val="000000"/>
                </a:solidFill>
              </a:rPr>
              <a:t>sealed state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When the Vault is </a:t>
            </a:r>
            <a:r>
              <a:rPr b="1" lang="en-US" sz="2400">
                <a:solidFill>
                  <a:srgbClr val="000000"/>
                </a:solidFill>
              </a:rPr>
              <a:t>initialized</a:t>
            </a:r>
            <a:r>
              <a:rPr lang="en-US" sz="2400">
                <a:solidFill>
                  <a:srgbClr val="000000"/>
                </a:solidFill>
              </a:rPr>
              <a:t> it </a:t>
            </a:r>
            <a:r>
              <a:rPr b="1" lang="en-US" sz="2400">
                <a:solidFill>
                  <a:srgbClr val="000000"/>
                </a:solidFill>
              </a:rPr>
              <a:t>generates</a:t>
            </a:r>
            <a:r>
              <a:rPr lang="en-US" sz="2400">
                <a:solidFill>
                  <a:srgbClr val="000000"/>
                </a:solidFill>
              </a:rPr>
              <a:t> a </a:t>
            </a:r>
            <a:r>
              <a:rPr b="1" lang="en-US" sz="2400">
                <a:solidFill>
                  <a:srgbClr val="000000"/>
                </a:solidFill>
              </a:rPr>
              <a:t>DEK</a:t>
            </a:r>
            <a:r>
              <a:rPr lang="en-US" sz="2400">
                <a:solidFill>
                  <a:srgbClr val="000000"/>
                </a:solidFill>
              </a:rPr>
              <a:t> to encrypt </a:t>
            </a:r>
            <a:r>
              <a:rPr b="1" lang="en-US" sz="2400">
                <a:solidFill>
                  <a:srgbClr val="000000"/>
                </a:solidFill>
              </a:rPr>
              <a:t>data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The </a:t>
            </a:r>
            <a:r>
              <a:rPr b="1" lang="en-US" sz="2400">
                <a:solidFill>
                  <a:srgbClr val="000000"/>
                </a:solidFill>
              </a:rPr>
              <a:t>DEK</a:t>
            </a:r>
            <a:r>
              <a:rPr lang="en-US" sz="2400">
                <a:solidFill>
                  <a:srgbClr val="000000"/>
                </a:solidFill>
              </a:rPr>
              <a:t> is stored </a:t>
            </a:r>
            <a:r>
              <a:rPr b="1" lang="en-US" sz="2400">
                <a:solidFill>
                  <a:srgbClr val="000000"/>
                </a:solidFill>
              </a:rPr>
              <a:t>with the data</a:t>
            </a:r>
            <a:r>
              <a:rPr lang="en-US" sz="2400">
                <a:solidFill>
                  <a:srgbClr val="000000"/>
                </a:solidFill>
              </a:rPr>
              <a:t> (in the </a:t>
            </a:r>
            <a:r>
              <a:rPr b="1" lang="en-US" sz="2400">
                <a:solidFill>
                  <a:srgbClr val="000000"/>
                </a:solidFill>
              </a:rPr>
              <a:t>keyring</a:t>
            </a:r>
            <a:r>
              <a:rPr lang="en-US" sz="2400">
                <a:solidFill>
                  <a:srgbClr val="000000"/>
                </a:solidFill>
              </a:rPr>
              <a:t>) and is encrypted by a </a:t>
            </a:r>
            <a:r>
              <a:rPr b="1" lang="en-US" sz="2400">
                <a:solidFill>
                  <a:srgbClr val="000000"/>
                </a:solidFill>
              </a:rPr>
              <a:t>MEK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The </a:t>
            </a:r>
            <a:r>
              <a:rPr b="1" lang="en-US" sz="2400">
                <a:solidFill>
                  <a:srgbClr val="000000"/>
                </a:solidFill>
              </a:rPr>
              <a:t>MEK</a:t>
            </a:r>
            <a:r>
              <a:rPr lang="en-US" sz="2400">
                <a:solidFill>
                  <a:srgbClr val="000000"/>
                </a:solidFill>
              </a:rPr>
              <a:t> is stored </a:t>
            </a:r>
            <a:r>
              <a:rPr b="1" lang="en-US" sz="2400">
                <a:solidFill>
                  <a:srgbClr val="000000"/>
                </a:solidFill>
              </a:rPr>
              <a:t>alongside all other data</a:t>
            </a:r>
            <a:r>
              <a:rPr lang="en-US" sz="2400">
                <a:solidFill>
                  <a:srgbClr val="000000"/>
                </a:solidFill>
              </a:rPr>
              <a:t> and is further encrypted by a </a:t>
            </a:r>
            <a:r>
              <a:rPr b="1" lang="en-US" sz="2400">
                <a:solidFill>
                  <a:srgbClr val="000000"/>
                </a:solidFill>
              </a:rPr>
              <a:t>seal key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</a:rPr>
              <a:t>Default seal key: Shamir</a:t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The Shamir’s Secret Sharing algorithm </a:t>
            </a:r>
            <a:r>
              <a:rPr b="1" lang="en-US" sz="2400">
                <a:solidFill>
                  <a:srgbClr val="000000"/>
                </a:solidFill>
              </a:rPr>
              <a:t>splits the key</a:t>
            </a:r>
            <a:r>
              <a:rPr lang="en-US" sz="2400">
                <a:solidFill>
                  <a:srgbClr val="000000"/>
                </a:solidFill>
              </a:rPr>
              <a:t> into 5 </a:t>
            </a:r>
            <a:r>
              <a:rPr b="1" lang="en-US" sz="2400">
                <a:solidFill>
                  <a:srgbClr val="000000"/>
                </a:solidFill>
              </a:rPr>
              <a:t>shards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A </a:t>
            </a:r>
            <a:r>
              <a:rPr b="1" lang="en-US" sz="2400">
                <a:solidFill>
                  <a:srgbClr val="000000"/>
                </a:solidFill>
              </a:rPr>
              <a:t>threshold</a:t>
            </a:r>
            <a:r>
              <a:rPr lang="en-US" sz="2400">
                <a:solidFill>
                  <a:srgbClr val="000000"/>
                </a:solidFill>
              </a:rPr>
              <a:t> of 3 </a:t>
            </a:r>
            <a:r>
              <a:rPr b="1" lang="en-US" sz="2400">
                <a:solidFill>
                  <a:srgbClr val="000000"/>
                </a:solidFill>
              </a:rPr>
              <a:t>shards</a:t>
            </a:r>
            <a:r>
              <a:rPr lang="en-US" sz="2400">
                <a:solidFill>
                  <a:srgbClr val="000000"/>
                </a:solidFill>
              </a:rPr>
              <a:t> is required to </a:t>
            </a:r>
            <a:r>
              <a:rPr b="1" lang="en-US" sz="2400">
                <a:solidFill>
                  <a:srgbClr val="000000"/>
                </a:solidFill>
              </a:rPr>
              <a:t>reconstruct</a:t>
            </a:r>
            <a:r>
              <a:rPr lang="en-US" sz="2400">
                <a:solidFill>
                  <a:srgbClr val="000000"/>
                </a:solidFill>
              </a:rPr>
              <a:t> the </a:t>
            </a:r>
            <a:r>
              <a:rPr b="1" lang="en-US" sz="2400">
                <a:solidFill>
                  <a:srgbClr val="000000"/>
                </a:solidFill>
              </a:rPr>
              <a:t>unseal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b="1" lang="en-US" sz="2400">
                <a:solidFill>
                  <a:srgbClr val="000000"/>
                </a:solidFill>
              </a:rPr>
              <a:t>key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In the </a:t>
            </a:r>
            <a:r>
              <a:rPr b="1" lang="en-US" sz="2400">
                <a:solidFill>
                  <a:srgbClr val="000000"/>
                </a:solidFill>
              </a:rPr>
              <a:t>sealed state</a:t>
            </a:r>
            <a:r>
              <a:rPr lang="en-US" sz="2400">
                <a:solidFill>
                  <a:srgbClr val="000000"/>
                </a:solidFill>
              </a:rPr>
              <a:t> Vault is able to </a:t>
            </a:r>
            <a:r>
              <a:rPr b="1" lang="en-US" sz="2400">
                <a:solidFill>
                  <a:srgbClr val="000000"/>
                </a:solidFill>
              </a:rPr>
              <a:t>access</a:t>
            </a:r>
            <a:r>
              <a:rPr lang="en-US" sz="2400">
                <a:solidFill>
                  <a:srgbClr val="000000"/>
                </a:solidFill>
              </a:rPr>
              <a:t> the physical </a:t>
            </a:r>
            <a:r>
              <a:rPr b="1" lang="en-US" sz="2400">
                <a:solidFill>
                  <a:srgbClr val="000000"/>
                </a:solidFill>
              </a:rPr>
              <a:t>storage</a:t>
            </a:r>
            <a:r>
              <a:rPr lang="en-US" sz="2400">
                <a:solidFill>
                  <a:srgbClr val="000000"/>
                </a:solidFill>
              </a:rPr>
              <a:t>, but </a:t>
            </a:r>
            <a:r>
              <a:rPr b="1" lang="en-US" sz="2400">
                <a:solidFill>
                  <a:srgbClr val="000000"/>
                </a:solidFill>
              </a:rPr>
              <a:t>not</a:t>
            </a:r>
            <a:r>
              <a:rPr lang="en-US" sz="2400">
                <a:solidFill>
                  <a:srgbClr val="000000"/>
                </a:solidFill>
              </a:rPr>
              <a:t> to </a:t>
            </a:r>
            <a:r>
              <a:rPr b="1" lang="en-US" sz="2400">
                <a:solidFill>
                  <a:srgbClr val="000000"/>
                </a:solidFill>
              </a:rPr>
              <a:t>decrypt</a:t>
            </a:r>
            <a:r>
              <a:rPr lang="en-US" sz="2400">
                <a:solidFill>
                  <a:srgbClr val="000000"/>
                </a:solidFill>
              </a:rPr>
              <a:t> the data.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0000"/>
                </a:solidFill>
              </a:rPr>
              <a:t>Unsealing</a:t>
            </a:r>
            <a:r>
              <a:rPr lang="en-US" sz="2400">
                <a:solidFill>
                  <a:srgbClr val="000000"/>
                </a:solidFill>
              </a:rPr>
              <a:t> is the process of </a:t>
            </a:r>
            <a:r>
              <a:rPr b="1" lang="en-US" sz="2400">
                <a:solidFill>
                  <a:srgbClr val="000000"/>
                </a:solidFill>
              </a:rPr>
              <a:t>obtaining</a:t>
            </a:r>
            <a:r>
              <a:rPr lang="en-US" sz="2400">
                <a:solidFill>
                  <a:srgbClr val="000000"/>
                </a:solidFill>
              </a:rPr>
              <a:t> the </a:t>
            </a:r>
            <a:r>
              <a:rPr b="1" lang="en-US" sz="2400">
                <a:solidFill>
                  <a:srgbClr val="000000"/>
                </a:solidFill>
              </a:rPr>
              <a:t>plaintext MEK</a:t>
            </a:r>
            <a:r>
              <a:rPr lang="en-US" sz="2400">
                <a:solidFill>
                  <a:srgbClr val="000000"/>
                </a:solidFill>
              </a:rPr>
              <a:t> to eventually </a:t>
            </a:r>
            <a:r>
              <a:rPr b="1" lang="en-US" sz="2400">
                <a:solidFill>
                  <a:srgbClr val="000000"/>
                </a:solidFill>
              </a:rPr>
              <a:t>read</a:t>
            </a:r>
            <a:r>
              <a:rPr lang="en-US" sz="2400">
                <a:solidFill>
                  <a:srgbClr val="000000"/>
                </a:solidFill>
              </a:rPr>
              <a:t> the </a:t>
            </a:r>
            <a:r>
              <a:rPr b="1" lang="en-US" sz="2400">
                <a:solidFill>
                  <a:srgbClr val="000000"/>
                </a:solidFill>
              </a:rPr>
              <a:t>data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Once </a:t>
            </a:r>
            <a:r>
              <a:rPr b="1" lang="en-US" sz="2400">
                <a:solidFill>
                  <a:srgbClr val="000000"/>
                </a:solidFill>
              </a:rPr>
              <a:t>unsealed</a:t>
            </a:r>
            <a:r>
              <a:rPr lang="en-US" sz="2400">
                <a:solidFill>
                  <a:srgbClr val="000000"/>
                </a:solidFill>
              </a:rPr>
              <a:t>, Vault </a:t>
            </a:r>
            <a:r>
              <a:rPr b="1" lang="en-US" sz="2400">
                <a:solidFill>
                  <a:srgbClr val="000000"/>
                </a:solidFill>
              </a:rPr>
              <a:t>loads</a:t>
            </a:r>
            <a:r>
              <a:rPr lang="en-US" sz="2400">
                <a:solidFill>
                  <a:srgbClr val="000000"/>
                </a:solidFill>
              </a:rPr>
              <a:t> all of the </a:t>
            </a:r>
            <a:r>
              <a:rPr b="1" lang="en-US" sz="2400">
                <a:solidFill>
                  <a:srgbClr val="000000"/>
                </a:solidFill>
              </a:rPr>
              <a:t>other</a:t>
            </a:r>
            <a:r>
              <a:rPr lang="en-US" sz="2400">
                <a:solidFill>
                  <a:srgbClr val="000000"/>
                </a:solidFill>
              </a:rPr>
              <a:t> </a:t>
            </a:r>
            <a:r>
              <a:rPr b="1" lang="en-US" sz="2400">
                <a:solidFill>
                  <a:srgbClr val="000000"/>
                </a:solidFill>
              </a:rPr>
              <a:t>configurations</a:t>
            </a:r>
            <a:r>
              <a:rPr lang="en-US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1201" name="Google Shape;120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525" y="4428175"/>
            <a:ext cx="11314549" cy="4642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34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Vault encryption fortress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207" name="Google Shape;1207;p13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208" name="Google Shape;1208;p13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209" name="Google Shape;1209;p134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The auto unseal</a:t>
            </a:r>
            <a:endParaRPr sz="3900"/>
          </a:p>
        </p:txBody>
      </p:sp>
      <p:sp>
        <p:nvSpPr>
          <p:cNvPr id="1210" name="Google Shape;1210;p134"/>
          <p:cNvSpPr txBox="1"/>
          <p:nvPr>
            <p:ph idx="1" type="body"/>
          </p:nvPr>
        </p:nvSpPr>
        <p:spPr>
          <a:xfrm>
            <a:off x="1853850" y="3648350"/>
            <a:ext cx="93882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 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00000"/>
                </a:solidFill>
              </a:rPr>
              <a:t>Auto unseal</a:t>
            </a:r>
            <a:r>
              <a:rPr lang="en-US" sz="3000">
                <a:solidFill>
                  <a:srgbClr val="000000"/>
                </a:solidFill>
              </a:rPr>
              <a:t> lets you </a:t>
            </a:r>
            <a:r>
              <a:rPr b="1" lang="en-US" sz="3000">
                <a:solidFill>
                  <a:srgbClr val="000000"/>
                </a:solidFill>
              </a:rPr>
              <a:t>delegate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b="1" lang="en-US" sz="3000">
                <a:solidFill>
                  <a:srgbClr val="000000"/>
                </a:solidFill>
              </a:rPr>
              <a:t>seal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b="1" lang="en-US" sz="3000">
                <a:solidFill>
                  <a:srgbClr val="000000"/>
                </a:solidFill>
              </a:rPr>
              <a:t>key</a:t>
            </a:r>
            <a:r>
              <a:rPr lang="en-US" sz="3000">
                <a:solidFill>
                  <a:srgbClr val="000000"/>
                </a:solidFill>
              </a:rPr>
              <a:t> protection to </a:t>
            </a:r>
            <a:r>
              <a:rPr b="1" lang="en-US" sz="3000">
                <a:solidFill>
                  <a:srgbClr val="000000"/>
                </a:solidFill>
              </a:rPr>
              <a:t>external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b="1" lang="en-US" sz="3000">
                <a:solidFill>
                  <a:srgbClr val="000000"/>
                </a:solidFill>
              </a:rPr>
              <a:t>KMS</a:t>
            </a:r>
            <a:r>
              <a:rPr lang="en-US" sz="3000">
                <a:solidFill>
                  <a:srgbClr val="000000"/>
                </a:solidFill>
              </a:rPr>
              <a:t>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At </a:t>
            </a:r>
            <a:r>
              <a:rPr b="1" lang="en-US" sz="3000">
                <a:solidFill>
                  <a:srgbClr val="000000"/>
                </a:solidFill>
              </a:rPr>
              <a:t>startup</a:t>
            </a:r>
            <a:r>
              <a:rPr lang="en-US" sz="3000">
                <a:solidFill>
                  <a:srgbClr val="000000"/>
                </a:solidFill>
              </a:rPr>
              <a:t> Vault will </a:t>
            </a:r>
            <a:r>
              <a:rPr b="1" lang="en-US" sz="3000">
                <a:solidFill>
                  <a:srgbClr val="000000"/>
                </a:solidFill>
              </a:rPr>
              <a:t>connect</a:t>
            </a:r>
            <a:r>
              <a:rPr lang="en-US" sz="3000">
                <a:solidFill>
                  <a:srgbClr val="000000"/>
                </a:solidFill>
              </a:rPr>
              <a:t> to the seal</a:t>
            </a:r>
            <a:r>
              <a:rPr b="1" lang="en-US" sz="3000">
                <a:solidFill>
                  <a:srgbClr val="000000"/>
                </a:solidFill>
              </a:rPr>
              <a:t> device</a:t>
            </a:r>
            <a:r>
              <a:rPr lang="en-US" sz="3000">
                <a:solidFill>
                  <a:srgbClr val="000000"/>
                </a:solidFill>
              </a:rPr>
              <a:t> or </a:t>
            </a:r>
            <a:r>
              <a:rPr b="1" lang="en-US" sz="3000">
                <a:solidFill>
                  <a:srgbClr val="000000"/>
                </a:solidFill>
              </a:rPr>
              <a:t>service</a:t>
            </a:r>
            <a:r>
              <a:rPr lang="en-US" sz="3000">
                <a:solidFill>
                  <a:srgbClr val="000000"/>
                </a:solidFill>
              </a:rPr>
              <a:t> asking to </a:t>
            </a:r>
            <a:r>
              <a:rPr b="1" lang="en-US" sz="3000">
                <a:solidFill>
                  <a:srgbClr val="000000"/>
                </a:solidFill>
              </a:rPr>
              <a:t>decrypt</a:t>
            </a:r>
            <a:r>
              <a:rPr lang="en-US" sz="3000">
                <a:solidFill>
                  <a:srgbClr val="000000"/>
                </a:solidFill>
              </a:rPr>
              <a:t> the </a:t>
            </a:r>
            <a:r>
              <a:rPr b="1" lang="en-US" sz="3000">
                <a:solidFill>
                  <a:srgbClr val="000000"/>
                </a:solidFill>
              </a:rPr>
              <a:t>MEK</a:t>
            </a:r>
            <a:r>
              <a:rPr lang="en-US" sz="3000">
                <a:solidFill>
                  <a:srgbClr val="000000"/>
                </a:solidFill>
              </a:rPr>
              <a:t> in order to </a:t>
            </a:r>
            <a:r>
              <a:rPr b="1" lang="en-US" sz="3000">
                <a:solidFill>
                  <a:srgbClr val="000000"/>
                </a:solidFill>
              </a:rPr>
              <a:t>read</a:t>
            </a:r>
            <a:r>
              <a:rPr lang="en-US" sz="3000">
                <a:solidFill>
                  <a:srgbClr val="000000"/>
                </a:solidFill>
              </a:rPr>
              <a:t> from </a:t>
            </a:r>
            <a:r>
              <a:rPr b="1" lang="en-US" sz="3000">
                <a:solidFill>
                  <a:srgbClr val="000000"/>
                </a:solidFill>
              </a:rPr>
              <a:t>storage</a:t>
            </a:r>
            <a:r>
              <a:rPr lang="en-US" sz="3000">
                <a:solidFill>
                  <a:srgbClr val="000000"/>
                </a:solidFill>
              </a:rPr>
              <a:t>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1211" name="Google Shape;121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125" y="4606300"/>
            <a:ext cx="11294775" cy="425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35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Vault in Kubernetes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217" name="Google Shape;1217;p13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218" name="Google Shape;1218;p13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219" name="Google Shape;1219;p135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Recap</a:t>
            </a:r>
            <a:endParaRPr sz="3900"/>
          </a:p>
        </p:txBody>
      </p:sp>
      <p:sp>
        <p:nvSpPr>
          <p:cNvPr id="1220" name="Google Shape;1220;p135"/>
          <p:cNvSpPr txBox="1"/>
          <p:nvPr>
            <p:ph idx="1" type="body"/>
          </p:nvPr>
        </p:nvSpPr>
        <p:spPr>
          <a:xfrm>
            <a:off x="1853850" y="3648350"/>
            <a:ext cx="93882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Client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Currently there are three ways to </a:t>
            </a:r>
            <a:r>
              <a:rPr b="1" lang="en-US">
                <a:solidFill>
                  <a:srgbClr val="000000"/>
                </a:solidFill>
              </a:rPr>
              <a:t>injects</a:t>
            </a:r>
            <a:r>
              <a:rPr lang="en-US">
                <a:solidFill>
                  <a:srgbClr val="000000"/>
                </a:solidFill>
              </a:rPr>
              <a:t> Vault </a:t>
            </a:r>
            <a:r>
              <a:rPr b="1" lang="en-US">
                <a:solidFill>
                  <a:srgbClr val="000000"/>
                </a:solidFill>
              </a:rPr>
              <a:t>secrets</a:t>
            </a:r>
            <a:r>
              <a:rPr lang="en-US">
                <a:solidFill>
                  <a:srgbClr val="000000"/>
                </a:solidFill>
              </a:rPr>
              <a:t> into Pods: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>
                <a:solidFill>
                  <a:srgbClr val="000000"/>
                </a:solidFill>
              </a:rPr>
              <a:t>Hashicorp</a:t>
            </a:r>
            <a:r>
              <a:rPr lang="en-US">
                <a:solidFill>
                  <a:srgbClr val="000000"/>
                </a:solidFill>
              </a:rPr>
              <a:t>’s official </a:t>
            </a:r>
            <a:r>
              <a:rPr b="1" lang="en-US">
                <a:solidFill>
                  <a:srgbClr val="000000"/>
                </a:solidFill>
              </a:rPr>
              <a:t>Vault Injector</a:t>
            </a:r>
            <a:r>
              <a:rPr lang="en-US">
                <a:solidFill>
                  <a:srgbClr val="000000"/>
                </a:solidFill>
              </a:rPr>
              <a:t> init container + </a:t>
            </a:r>
            <a:r>
              <a:rPr b="1" lang="en-US">
                <a:solidFill>
                  <a:srgbClr val="000000"/>
                </a:solidFill>
              </a:rPr>
              <a:t>Vault Agent sidecar</a:t>
            </a:r>
            <a:r>
              <a:rPr lang="en-US">
                <a:solidFill>
                  <a:srgbClr val="000000"/>
                </a:solidFill>
              </a:rPr>
              <a:t> which injects into </a:t>
            </a:r>
            <a:r>
              <a:rPr b="1" lang="en-US">
                <a:solidFill>
                  <a:srgbClr val="000000"/>
                </a:solidFill>
              </a:rPr>
              <a:t>tmpfs</a:t>
            </a:r>
            <a:r>
              <a:rPr lang="en-US">
                <a:solidFill>
                  <a:srgbClr val="000000"/>
                </a:solidFill>
              </a:rPr>
              <a:t> shared volume via mutating webhook sidecar injector (</a:t>
            </a:r>
            <a:r>
              <a:rPr b="1" lang="en-US">
                <a:solidFill>
                  <a:srgbClr val="000000"/>
                </a:solidFill>
              </a:rPr>
              <a:t>mutable</a:t>
            </a:r>
            <a:r>
              <a:rPr lang="en-US">
                <a:solidFill>
                  <a:srgbClr val="000000"/>
                </a:solidFill>
              </a:rPr>
              <a:t> solution)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>
                <a:solidFill>
                  <a:srgbClr val="000000"/>
                </a:solidFill>
              </a:rPr>
              <a:t>Banzai</a:t>
            </a:r>
            <a:r>
              <a:rPr lang="en-US">
                <a:solidFill>
                  <a:srgbClr val="000000"/>
                </a:solidFill>
              </a:rPr>
              <a:t> Cloud’s </a:t>
            </a:r>
            <a:r>
              <a:rPr b="1" lang="en-US">
                <a:solidFill>
                  <a:srgbClr val="000000"/>
                </a:solidFill>
              </a:rPr>
              <a:t>Vault</a:t>
            </a:r>
            <a:r>
              <a:rPr lang="en-US">
                <a:solidFill>
                  <a:srgbClr val="000000"/>
                </a:solidFill>
              </a:rPr>
              <a:t> </a:t>
            </a:r>
            <a:r>
              <a:rPr b="1" lang="en-US">
                <a:solidFill>
                  <a:srgbClr val="000000"/>
                </a:solidFill>
              </a:rPr>
              <a:t>I</a:t>
            </a:r>
            <a:r>
              <a:rPr b="1" lang="en-US">
                <a:solidFill>
                  <a:srgbClr val="000000"/>
                </a:solidFill>
              </a:rPr>
              <a:t>njector</a:t>
            </a:r>
            <a:r>
              <a:rPr lang="en-US">
                <a:solidFill>
                  <a:srgbClr val="000000"/>
                </a:solidFill>
              </a:rPr>
              <a:t> init container which injects into your container </a:t>
            </a:r>
            <a:r>
              <a:rPr b="1" lang="en-US">
                <a:solidFill>
                  <a:srgbClr val="000000"/>
                </a:solidFill>
              </a:rPr>
              <a:t>environment variables</a:t>
            </a:r>
            <a:r>
              <a:rPr lang="en-US">
                <a:solidFill>
                  <a:srgbClr val="000000"/>
                </a:solidFill>
              </a:rPr>
              <a:t> (</a:t>
            </a:r>
            <a:r>
              <a:rPr b="1" lang="en-US">
                <a:solidFill>
                  <a:srgbClr val="000000"/>
                </a:solidFill>
              </a:rPr>
              <a:t>immutable</a:t>
            </a:r>
            <a:r>
              <a:rPr lang="en-US">
                <a:solidFill>
                  <a:srgbClr val="000000"/>
                </a:solidFill>
              </a:rPr>
              <a:t> solution)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b="1" lang="en-US">
                <a:solidFill>
                  <a:srgbClr val="000000"/>
                </a:solidFill>
              </a:rPr>
              <a:t>Hashicorp</a:t>
            </a:r>
            <a:r>
              <a:rPr lang="en-US">
                <a:solidFill>
                  <a:srgbClr val="000000"/>
                </a:solidFill>
              </a:rPr>
              <a:t>’s </a:t>
            </a:r>
            <a:r>
              <a:rPr b="1" lang="en-US">
                <a:solidFill>
                  <a:srgbClr val="000000"/>
                </a:solidFill>
              </a:rPr>
              <a:t>Secrets Store CSI</a:t>
            </a:r>
            <a:r>
              <a:rPr lang="en-US">
                <a:solidFill>
                  <a:srgbClr val="000000"/>
                </a:solidFill>
              </a:rPr>
              <a:t> driver </a:t>
            </a:r>
            <a:r>
              <a:rPr b="1" lang="en-US">
                <a:solidFill>
                  <a:srgbClr val="000000"/>
                </a:solidFill>
              </a:rPr>
              <a:t>Vault provider</a:t>
            </a:r>
            <a:r>
              <a:rPr lang="en-US">
                <a:solidFill>
                  <a:srgbClr val="000000"/>
                </a:solidFill>
              </a:rPr>
              <a:t> via 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SecretProviderClass</a:t>
            </a:r>
            <a:r>
              <a:rPr lang="en-US">
                <a:solidFill>
                  <a:srgbClr val="000000"/>
                </a:solidFill>
              </a:rPr>
              <a:t> Secrets Store CSI API objects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21" name="Google Shape;1221;p135"/>
          <p:cNvSpPr txBox="1"/>
          <p:nvPr>
            <p:ph idx="1" type="body"/>
          </p:nvPr>
        </p:nvSpPr>
        <p:spPr>
          <a:xfrm>
            <a:off x="11829800" y="3648350"/>
            <a:ext cx="93882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Server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00000"/>
                </a:solidFill>
              </a:rPr>
              <a:t>Hashicorp</a:t>
            </a:r>
            <a:r>
              <a:rPr lang="en-US">
                <a:solidFill>
                  <a:srgbClr val="000000"/>
                </a:solidFill>
              </a:rPr>
              <a:t> provides an official </a:t>
            </a:r>
            <a:r>
              <a:rPr b="1" lang="en-US">
                <a:solidFill>
                  <a:srgbClr val="000000"/>
                </a:solidFill>
              </a:rPr>
              <a:t>Helm chart</a:t>
            </a:r>
            <a:r>
              <a:rPr lang="en-US">
                <a:solidFill>
                  <a:srgbClr val="000000"/>
                </a:solidFill>
              </a:rPr>
              <a:t> github.com/hashicorp/vault-helm.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Furthermore, the Hashicorp documentation is great.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36"/>
          <p:cNvSpPr txBox="1"/>
          <p:nvPr>
            <p:ph idx="2" type="body"/>
          </p:nvPr>
        </p:nvSpPr>
        <p:spPr>
          <a:xfrm>
            <a:off x="10795000" y="1206500"/>
            <a:ext cx="11933400" cy="10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Obvious but worth say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base64 is an </a:t>
            </a:r>
            <a:r>
              <a:rPr b="1" lang="en-US">
                <a:solidFill>
                  <a:schemeClr val="dk1"/>
                </a:solidFill>
              </a:rPr>
              <a:t>encoding</a:t>
            </a:r>
            <a:r>
              <a:rPr lang="en-US">
                <a:solidFill>
                  <a:schemeClr val="dk1"/>
                </a:solidFill>
              </a:rPr>
              <a:t> scheme... That’s ok if you version Secrets objects, but </a:t>
            </a:r>
            <a:r>
              <a:rPr b="1" lang="en-US">
                <a:solidFill>
                  <a:schemeClr val="dk1"/>
                </a:solidFill>
              </a:rPr>
              <a:t>encrypt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For instance, </a:t>
            </a:r>
            <a:r>
              <a:rPr lang="en-US">
                <a:solidFill>
                  <a:schemeClr val="dk1"/>
                </a:solidFill>
              </a:rPr>
              <a:t>Mozilla’s </a:t>
            </a:r>
            <a:r>
              <a:rPr b="1" lang="en-US">
                <a:solidFill>
                  <a:schemeClr val="dk1"/>
                </a:solidFill>
              </a:rPr>
              <a:t>SOPS</a:t>
            </a:r>
            <a:r>
              <a:rPr lang="en-US">
                <a:solidFill>
                  <a:schemeClr val="dk1"/>
                </a:solidFill>
              </a:rPr>
              <a:t> is an </a:t>
            </a:r>
            <a:r>
              <a:rPr b="1" lang="en-US">
                <a:solidFill>
                  <a:schemeClr val="dk1"/>
                </a:solidFill>
              </a:rPr>
              <a:t>editor</a:t>
            </a:r>
            <a:r>
              <a:rPr lang="en-US">
                <a:solidFill>
                  <a:schemeClr val="dk1"/>
                </a:solidFill>
              </a:rPr>
              <a:t> of </a:t>
            </a:r>
            <a:r>
              <a:rPr b="1" lang="en-US">
                <a:solidFill>
                  <a:schemeClr val="dk1"/>
                </a:solidFill>
              </a:rPr>
              <a:t>encrypted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files</a:t>
            </a:r>
            <a:r>
              <a:rPr lang="en-US">
                <a:solidFill>
                  <a:schemeClr val="dk1"/>
                </a:solidFill>
              </a:rPr>
              <a:t> that supports these </a:t>
            </a:r>
            <a:r>
              <a:rPr b="1" lang="en-US">
                <a:solidFill>
                  <a:schemeClr val="dk1"/>
                </a:solidFill>
              </a:rPr>
              <a:t>formats</a:t>
            </a:r>
            <a:r>
              <a:rPr lang="en-US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YAML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JSON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ENV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INI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BINARY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and </a:t>
            </a:r>
            <a:r>
              <a:rPr b="1" lang="en-US">
                <a:solidFill>
                  <a:schemeClr val="dk1"/>
                </a:solidFill>
              </a:rPr>
              <a:t>encrypts</a:t>
            </a:r>
            <a:r>
              <a:rPr lang="en-US">
                <a:solidFill>
                  <a:schemeClr val="dk1"/>
                </a:solidFill>
              </a:rPr>
              <a:t> with: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PGP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AWS KMS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GCP KMS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-US">
                <a:solidFill>
                  <a:schemeClr val="dk1"/>
                </a:solidFill>
              </a:rPr>
              <a:t>Azure Key Vault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Decouple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Anyway, I prefer to </a:t>
            </a:r>
            <a:r>
              <a:rPr b="1" lang="en-US">
                <a:solidFill>
                  <a:schemeClr val="dk1"/>
                </a:solidFill>
              </a:rPr>
              <a:t>offload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secrets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management</a:t>
            </a:r>
            <a:r>
              <a:rPr lang="en-US">
                <a:solidFill>
                  <a:schemeClr val="dk1"/>
                </a:solidFill>
              </a:rPr>
              <a:t> and </a:t>
            </a:r>
            <a:r>
              <a:rPr b="1" lang="en-US">
                <a:solidFill>
                  <a:schemeClr val="dk1"/>
                </a:solidFill>
              </a:rPr>
              <a:t>decouple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secrets</a:t>
            </a:r>
            <a:r>
              <a:rPr lang="en-US">
                <a:solidFill>
                  <a:schemeClr val="dk1"/>
                </a:solidFill>
              </a:rPr>
              <a:t> </a:t>
            </a:r>
            <a:r>
              <a:rPr b="1" lang="en-US">
                <a:solidFill>
                  <a:schemeClr val="dk1"/>
                </a:solidFill>
              </a:rPr>
              <a:t>lifecycle</a:t>
            </a:r>
            <a:r>
              <a:rPr lang="en-US">
                <a:solidFill>
                  <a:schemeClr val="dk1"/>
                </a:solidFill>
              </a:rPr>
              <a:t> from </a:t>
            </a:r>
            <a:r>
              <a:rPr b="1" lang="en-US">
                <a:solidFill>
                  <a:schemeClr val="dk1"/>
                </a:solidFill>
              </a:rPr>
              <a:t>code versioning</a:t>
            </a:r>
            <a:r>
              <a:rPr lang="en-US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7" name="Google Shape;1227;p136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Version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control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system</a:t>
            </a:r>
            <a:endParaRPr sz="7000"/>
          </a:p>
        </p:txBody>
      </p:sp>
      <p:sp>
        <p:nvSpPr>
          <p:cNvPr id="1228" name="Google Shape;1228;p13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229" name="Google Shape;1229;p13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37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Data in transit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p138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Between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workload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services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 few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levels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above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TLS</a:t>
            </a:r>
            <a:endParaRPr sz="7000"/>
          </a:p>
        </p:txBody>
      </p:sp>
      <p:sp>
        <p:nvSpPr>
          <p:cNvPr id="1240" name="Google Shape;1240;p13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241" name="Google Shape;1241;p13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pic>
        <p:nvPicPr>
          <p:cNvPr id="1242" name="Google Shape;1242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5000" y="8191600"/>
            <a:ext cx="11352275" cy="4224102"/>
          </a:xfrm>
          <a:prstGeom prst="rect">
            <a:avLst/>
          </a:prstGeom>
          <a:noFill/>
          <a:ln>
            <a:noFill/>
          </a:ln>
        </p:spPr>
      </p:pic>
      <p:sp>
        <p:nvSpPr>
          <p:cNvPr id="1243" name="Google Shape;1243;p138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dk1"/>
                </a:solidFill>
              </a:rPr>
              <a:t>Encryption as a Service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In addition to the </a:t>
            </a:r>
            <a:r>
              <a:rPr b="1" lang="en-US" sz="2200">
                <a:solidFill>
                  <a:schemeClr val="dk1"/>
                </a:solidFill>
              </a:rPr>
              <a:t>encryption</a:t>
            </a:r>
            <a:r>
              <a:rPr lang="en-US" sz="2200">
                <a:solidFill>
                  <a:schemeClr val="dk1"/>
                </a:solidFill>
              </a:rPr>
              <a:t> of the </a:t>
            </a:r>
            <a:r>
              <a:rPr b="1" lang="en-US" sz="2200">
                <a:solidFill>
                  <a:schemeClr val="dk1"/>
                </a:solidFill>
              </a:rPr>
              <a:t>whole communication</a:t>
            </a:r>
            <a:r>
              <a:rPr lang="en-US" sz="2200">
                <a:solidFill>
                  <a:schemeClr val="dk1"/>
                </a:solidFill>
              </a:rPr>
              <a:t>, you can and should also encrypt specific </a:t>
            </a:r>
            <a:r>
              <a:rPr b="1" lang="en-US" sz="2200">
                <a:solidFill>
                  <a:schemeClr val="dk1"/>
                </a:solidFill>
              </a:rPr>
              <a:t>part</a:t>
            </a:r>
            <a:r>
              <a:rPr lang="en-US" sz="2200">
                <a:solidFill>
                  <a:schemeClr val="dk1"/>
                </a:solidFill>
              </a:rPr>
              <a:t> of the </a:t>
            </a:r>
            <a:r>
              <a:rPr b="1" lang="en-US" sz="2200">
                <a:solidFill>
                  <a:schemeClr val="dk1"/>
                </a:solidFill>
              </a:rPr>
              <a:t>L7 payload</a:t>
            </a:r>
            <a:r>
              <a:rPr lang="en-US" sz="2200">
                <a:solidFill>
                  <a:schemeClr val="dk1"/>
                </a:solidFill>
              </a:rPr>
              <a:t> by leveraging </a:t>
            </a:r>
            <a:r>
              <a:rPr b="1" lang="en-US" sz="2200">
                <a:solidFill>
                  <a:schemeClr val="dk1"/>
                </a:solidFill>
              </a:rPr>
              <a:t>secrets manager</a:t>
            </a:r>
            <a:r>
              <a:rPr lang="en-US" sz="2200">
                <a:solidFill>
                  <a:schemeClr val="dk1"/>
                </a:solidFill>
              </a:rPr>
              <a:t> like </a:t>
            </a:r>
            <a:r>
              <a:rPr b="1" lang="en-US" sz="2200">
                <a:solidFill>
                  <a:schemeClr val="dk1"/>
                </a:solidFill>
              </a:rPr>
              <a:t>Vault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Vault provides </a:t>
            </a:r>
            <a:r>
              <a:rPr b="1" lang="en-US" sz="2200">
                <a:solidFill>
                  <a:schemeClr val="dk1"/>
                </a:solidFill>
              </a:rPr>
              <a:t>Encryption as a Service</a:t>
            </a:r>
            <a:r>
              <a:rPr lang="en-US" sz="2200">
                <a:solidFill>
                  <a:schemeClr val="dk1"/>
                </a:solidFill>
              </a:rPr>
              <a:t> thanks to its </a:t>
            </a:r>
            <a:r>
              <a:rPr b="1" lang="en-US" sz="2200">
                <a:solidFill>
                  <a:schemeClr val="dk1"/>
                </a:solidFill>
              </a:rPr>
              <a:t>Transit Secrets Engine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A </a:t>
            </a:r>
            <a:r>
              <a:rPr b="1" lang="en-US" sz="2200">
                <a:solidFill>
                  <a:schemeClr val="dk1"/>
                </a:solidFill>
              </a:rPr>
              <a:t>Secrets Engine</a:t>
            </a:r>
            <a:r>
              <a:rPr lang="en-US" sz="2200">
                <a:solidFill>
                  <a:schemeClr val="dk1"/>
                </a:solidFill>
              </a:rPr>
              <a:t> is responsible for </a:t>
            </a:r>
            <a:r>
              <a:rPr b="1" lang="en-US" sz="2200">
                <a:solidFill>
                  <a:schemeClr val="dk1"/>
                </a:solidFill>
              </a:rPr>
              <a:t>managing secrets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Secrets Engines support </a:t>
            </a:r>
            <a:r>
              <a:rPr b="1" lang="en-US" sz="2200">
                <a:solidFill>
                  <a:schemeClr val="dk1"/>
                </a:solidFill>
              </a:rPr>
              <a:t>dynamic secrets</a:t>
            </a:r>
            <a:r>
              <a:rPr lang="en-US" sz="2200">
                <a:solidFill>
                  <a:schemeClr val="dk1"/>
                </a:solidFill>
              </a:rPr>
              <a:t> (generated every time they are required) and </a:t>
            </a:r>
            <a:r>
              <a:rPr b="1" lang="en-US" sz="2200">
                <a:solidFill>
                  <a:schemeClr val="dk1"/>
                </a:solidFill>
              </a:rPr>
              <a:t>static secrets</a:t>
            </a:r>
            <a:r>
              <a:rPr lang="en-US" sz="2200">
                <a:solidFill>
                  <a:schemeClr val="dk1"/>
                </a:solidFill>
              </a:rPr>
              <a:t> ones as simple K/V objects.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</a:t>
            </a:r>
            <a:r>
              <a:rPr b="1" lang="en-US" sz="2200">
                <a:solidFill>
                  <a:schemeClr val="dk1"/>
                </a:solidFill>
              </a:rPr>
              <a:t>Transit Secrets Engine</a:t>
            </a:r>
            <a:r>
              <a:rPr lang="en-US" sz="2200">
                <a:solidFill>
                  <a:schemeClr val="dk1"/>
                </a:solidFill>
              </a:rPr>
              <a:t> handles </a:t>
            </a:r>
            <a:r>
              <a:rPr b="1" lang="en-US" sz="2200">
                <a:solidFill>
                  <a:schemeClr val="dk1"/>
                </a:solidFill>
              </a:rPr>
              <a:t>cryptographic functions</a:t>
            </a:r>
            <a:r>
              <a:rPr lang="en-US" sz="2200">
                <a:solidFill>
                  <a:schemeClr val="dk1"/>
                </a:solidFill>
              </a:rPr>
              <a:t> on </a:t>
            </a:r>
            <a:r>
              <a:rPr b="1" lang="en-US" sz="2200">
                <a:solidFill>
                  <a:schemeClr val="dk1"/>
                </a:solidFill>
              </a:rPr>
              <a:t>data in transit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Vault </a:t>
            </a:r>
            <a:r>
              <a:rPr b="1" lang="en-US" sz="2200">
                <a:solidFill>
                  <a:schemeClr val="dk1"/>
                </a:solidFill>
              </a:rPr>
              <a:t>does not store</a:t>
            </a:r>
            <a:r>
              <a:rPr lang="en-US" sz="2200">
                <a:solidFill>
                  <a:schemeClr val="dk1"/>
                </a:solidFill>
              </a:rPr>
              <a:t> the </a:t>
            </a:r>
            <a:r>
              <a:rPr b="1" lang="en-US" sz="2200">
                <a:solidFill>
                  <a:schemeClr val="dk1"/>
                </a:solidFill>
              </a:rPr>
              <a:t>data</a:t>
            </a:r>
            <a:r>
              <a:rPr lang="en-US" sz="2200">
                <a:solidFill>
                  <a:schemeClr val="dk1"/>
                </a:solidFill>
              </a:rPr>
              <a:t> sent to the </a:t>
            </a:r>
            <a:r>
              <a:rPr b="1" lang="en-US" sz="2200">
                <a:solidFill>
                  <a:schemeClr val="dk1"/>
                </a:solidFill>
              </a:rPr>
              <a:t>Secrets Engine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Transit Secrets Engine can also:</a:t>
            </a:r>
            <a:endParaRPr sz="2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b="1" lang="en-US" sz="2200">
                <a:solidFill>
                  <a:schemeClr val="dk1"/>
                </a:solidFill>
              </a:rPr>
              <a:t>sign</a:t>
            </a:r>
            <a:r>
              <a:rPr lang="en-US" sz="2200">
                <a:solidFill>
                  <a:schemeClr val="dk1"/>
                </a:solidFill>
              </a:rPr>
              <a:t> and </a:t>
            </a:r>
            <a:r>
              <a:rPr b="1" lang="en-US" sz="2200">
                <a:solidFill>
                  <a:schemeClr val="dk1"/>
                </a:solidFill>
              </a:rPr>
              <a:t>verify</a:t>
            </a:r>
            <a:r>
              <a:rPr lang="en-US" sz="2200">
                <a:solidFill>
                  <a:schemeClr val="dk1"/>
                </a:solidFill>
              </a:rPr>
              <a:t> </a:t>
            </a:r>
            <a:r>
              <a:rPr b="1" lang="en-US" sz="2200">
                <a:solidFill>
                  <a:schemeClr val="dk1"/>
                </a:solidFill>
              </a:rPr>
              <a:t>data</a:t>
            </a:r>
            <a:endParaRPr sz="2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 sz="2200">
                <a:solidFill>
                  <a:schemeClr val="dk1"/>
                </a:solidFill>
              </a:rPr>
              <a:t>generate hashes and HMACs of data</a:t>
            </a:r>
            <a:endParaRPr sz="2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-US" sz="2200">
                <a:solidFill>
                  <a:schemeClr val="dk1"/>
                </a:solidFill>
              </a:rPr>
              <a:t>act as a source of random bytes.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39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Vault in Kubernetes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249" name="Google Shape;1249;p13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250" name="Google Shape;1250;p13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CONFIDENTIALITY</a:t>
            </a:r>
            <a:endParaRPr/>
          </a:p>
        </p:txBody>
      </p:sp>
      <p:sp>
        <p:nvSpPr>
          <p:cNvPr id="1251" name="Google Shape;1251;p139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Encryption</a:t>
            </a:r>
            <a:endParaRPr sz="3900"/>
          </a:p>
        </p:txBody>
      </p:sp>
      <p:sp>
        <p:nvSpPr>
          <p:cNvPr id="1252" name="Google Shape;1252;p139"/>
          <p:cNvSpPr txBox="1"/>
          <p:nvPr>
            <p:ph idx="1" type="body"/>
          </p:nvPr>
        </p:nvSpPr>
        <p:spPr>
          <a:xfrm>
            <a:off x="11829800" y="3648350"/>
            <a:ext cx="103176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$ curl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header "X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Vault-Token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$VAULT_TOKEN"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request POST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data '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"ciphertext"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"vault:v1:/9hdQutaWpZR72s3+VSCLK1JNhV1wKM49hYVjh7RjmuxIy/OvshtgV4L4uVB+aQ="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'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&lt;VAULT_ADDRESS&gt;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/v1/transit/decrypt/orders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jq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"request_id"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"&lt;REQUEST_ID&gt;"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"lease_id"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"renewable"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"lease_duration"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"data"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"plaintext"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Y3JlZGl0LWNhcmQtbnVtYmVyCg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=="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253" name="Google Shape;1253;p139"/>
          <p:cNvSpPr txBox="1"/>
          <p:nvPr>
            <p:ph idx="5" type="body"/>
          </p:nvPr>
        </p:nvSpPr>
        <p:spPr>
          <a:xfrm>
            <a:off x="1166690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De</a:t>
            </a:r>
            <a:r>
              <a:rPr lang="en-US" sz="3900"/>
              <a:t>cryption</a:t>
            </a:r>
            <a:endParaRPr sz="3900"/>
          </a:p>
        </p:txBody>
      </p:sp>
      <p:sp>
        <p:nvSpPr>
          <p:cNvPr id="1254" name="Google Shape;1254;p139"/>
          <p:cNvSpPr txBox="1"/>
          <p:nvPr>
            <p:ph idx="1" type="body"/>
          </p:nvPr>
        </p:nvSpPr>
        <p:spPr>
          <a:xfrm>
            <a:off x="1935300" y="3648350"/>
            <a:ext cx="93882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$ curl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header "X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Vault-Token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$VAULT_TOKEN"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request POST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data '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"plaintext"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"&lt;PLAIN_BASE64_SECRET_DATA&gt;"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' \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 &lt;VAULT_ADDRESS&gt;/v1/transit/encrypt/orders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|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jq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"request_id"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"&lt;REQUEST_ID&gt;"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"lease_id"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"renewable"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"lease_duration"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0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"data"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195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"ciphertext"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195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"vault:v1:/9hdQutaWpZR72s3+VSCLK1JNhV1wKM49hYVjh7RjmuxIy/OvshtgV4L4uVB+aQ="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95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40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9700"/>
              <a:t>Anyway, I'm keeping an eye on him</a:t>
            </a:r>
            <a:endParaRPr sz="97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41"/>
          <p:cNvSpPr/>
          <p:nvPr/>
        </p:nvSpPr>
        <p:spPr>
          <a:xfrm>
            <a:off x="-555080" y="-381000"/>
            <a:ext cx="25553700" cy="14791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1C1C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5" name="Google Shape;1265;p14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48" r="748" t="0"/>
          <a:stretch/>
        </p:blipFill>
        <p:spPr>
          <a:xfrm>
            <a:off x="-555125" y="-381000"/>
            <a:ext cx="25553700" cy="1479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141"/>
          <p:cNvSpPr txBox="1"/>
          <p:nvPr/>
        </p:nvSpPr>
        <p:spPr>
          <a:xfrm>
            <a:off x="1561702" y="-2755900"/>
            <a:ext cx="212607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b="1" i="0" lang="en-US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Drop in an image</a:t>
            </a:r>
            <a:endParaRPr/>
          </a:p>
        </p:txBody>
      </p:sp>
      <p:sp>
        <p:nvSpPr>
          <p:cNvPr id="1267" name="Google Shape;1267;p141"/>
          <p:cNvSpPr txBox="1"/>
          <p:nvPr>
            <p:ph idx="1" type="body"/>
          </p:nvPr>
        </p:nvSpPr>
        <p:spPr>
          <a:xfrm>
            <a:off x="-555050" y="7533850"/>
            <a:ext cx="25553700" cy="13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>
                <a:solidFill>
                  <a:srgbClr val="474747"/>
                </a:solidFill>
              </a:rPr>
              <a:t>Audit</a:t>
            </a:r>
            <a:endParaRPr>
              <a:solidFill>
                <a:srgbClr val="474747"/>
              </a:solidFill>
            </a:endParaRPr>
          </a:p>
        </p:txBody>
      </p:sp>
      <p:pic>
        <p:nvPicPr>
          <p:cNvPr descr="Picture 7" id="1268" name="Google Shape;1268;p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7308" y="12470806"/>
            <a:ext cx="1315224" cy="22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42"/>
          <p:cNvSpPr txBox="1"/>
          <p:nvPr>
            <p:ph idx="2" type="body"/>
          </p:nvPr>
        </p:nvSpPr>
        <p:spPr>
          <a:xfrm>
            <a:off x="10795000" y="2059800"/>
            <a:ext cx="11933400" cy="9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Audit</a:t>
            </a:r>
            <a:r>
              <a:rPr lang="en-US" sz="3800">
                <a:solidFill>
                  <a:schemeClr val="dk1"/>
                </a:solidFill>
              </a:rPr>
              <a:t> we can </a:t>
            </a:r>
            <a:r>
              <a:rPr b="1" lang="en-US" sz="3800">
                <a:solidFill>
                  <a:schemeClr val="dk1"/>
                </a:solidFill>
              </a:rPr>
              <a:t>prevent</a:t>
            </a:r>
            <a:r>
              <a:rPr lang="en-US" sz="3800">
                <a:solidFill>
                  <a:schemeClr val="dk1"/>
                </a:solidFill>
              </a:rPr>
              <a:t> from </a:t>
            </a:r>
            <a:r>
              <a:rPr b="1" lang="en-US" sz="3800">
                <a:solidFill>
                  <a:schemeClr val="dk1"/>
                </a:solidFill>
              </a:rPr>
              <a:t>repudiation</a:t>
            </a:r>
            <a:r>
              <a:rPr lang="en-US" sz="3800">
                <a:solidFill>
                  <a:schemeClr val="dk1"/>
                </a:solidFill>
              </a:rPr>
              <a:t>, in order to </a:t>
            </a:r>
            <a:r>
              <a:rPr b="1" lang="en-US" sz="3800">
                <a:solidFill>
                  <a:schemeClr val="dk1"/>
                </a:solidFill>
              </a:rPr>
              <a:t>proove</a:t>
            </a:r>
            <a:r>
              <a:rPr lang="en-US" sz="3800">
                <a:solidFill>
                  <a:schemeClr val="dk1"/>
                </a:solidFill>
              </a:rPr>
              <a:t>: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300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what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when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where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why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who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chemeClr val="dk1"/>
                </a:solidFill>
              </a:rPr>
              <a:t>how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300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1"/>
                </a:solidFill>
              </a:rPr>
              <a:t>on certain </a:t>
            </a:r>
            <a:r>
              <a:rPr b="1" lang="en-US" sz="3800">
                <a:solidFill>
                  <a:schemeClr val="dk1"/>
                </a:solidFill>
              </a:rPr>
              <a:t>actions</a:t>
            </a:r>
            <a:r>
              <a:rPr lang="en-US" sz="3800">
                <a:solidFill>
                  <a:schemeClr val="dk1"/>
                </a:solidFill>
              </a:rPr>
              <a:t>, by </a:t>
            </a:r>
            <a:r>
              <a:rPr b="1" lang="en-US" sz="3800">
                <a:solidFill>
                  <a:schemeClr val="dk1"/>
                </a:solidFill>
              </a:rPr>
              <a:t>recording</a:t>
            </a:r>
            <a:r>
              <a:rPr lang="en-US" sz="3800">
                <a:solidFill>
                  <a:schemeClr val="dk1"/>
                </a:solidFill>
              </a:rPr>
              <a:t> them. </a:t>
            </a:r>
            <a:br>
              <a:rPr lang="en-US" sz="3800">
                <a:solidFill>
                  <a:schemeClr val="dk1"/>
                </a:solidFill>
              </a:rPr>
            </a:br>
            <a:r>
              <a:rPr lang="en-US" sz="3800">
                <a:solidFill>
                  <a:schemeClr val="dk1"/>
                </a:solidFill>
              </a:rPr>
              <a:t>We generally gain </a:t>
            </a:r>
            <a:r>
              <a:rPr b="1" lang="en-US" sz="3800">
                <a:solidFill>
                  <a:schemeClr val="dk1"/>
                </a:solidFill>
              </a:rPr>
              <a:t>visibility</a:t>
            </a:r>
            <a:r>
              <a:rPr lang="en-US" sz="3800">
                <a:solidFill>
                  <a:schemeClr val="dk1"/>
                </a:solidFill>
              </a:rPr>
              <a:t> and It also helps to </a:t>
            </a:r>
            <a:r>
              <a:rPr b="1" lang="en-US" sz="3800">
                <a:solidFill>
                  <a:schemeClr val="dk1"/>
                </a:solidFill>
              </a:rPr>
              <a:t>watch</a:t>
            </a:r>
            <a:r>
              <a:rPr lang="en-US" sz="3800">
                <a:solidFill>
                  <a:schemeClr val="dk1"/>
                </a:solidFill>
              </a:rPr>
              <a:t> for </a:t>
            </a:r>
            <a:r>
              <a:rPr b="1" lang="en-US" sz="3800">
                <a:solidFill>
                  <a:schemeClr val="dk1"/>
                </a:solidFill>
              </a:rPr>
              <a:t>evidence</a:t>
            </a:r>
            <a:r>
              <a:rPr lang="en-US" sz="3800">
                <a:solidFill>
                  <a:schemeClr val="dk1"/>
                </a:solidFill>
              </a:rPr>
              <a:t> of </a:t>
            </a:r>
            <a:r>
              <a:rPr b="1" lang="en-US" sz="3800">
                <a:solidFill>
                  <a:schemeClr val="dk1"/>
                </a:solidFill>
              </a:rPr>
              <a:t>tampering.</a:t>
            </a:r>
            <a:endParaRPr b="1" sz="3800">
              <a:solidFill>
                <a:schemeClr val="dk1"/>
              </a:solidFill>
            </a:endParaRPr>
          </a:p>
        </p:txBody>
      </p:sp>
      <p:sp>
        <p:nvSpPr>
          <p:cNvPr id="1274" name="Google Shape;1274;p142"/>
          <p:cNvSpPr txBox="1"/>
          <p:nvPr>
            <p:ph idx="1" type="body"/>
          </p:nvPr>
        </p:nvSpPr>
        <p:spPr>
          <a:xfrm>
            <a:off x="1778000" y="2489200"/>
            <a:ext cx="6981300" cy="3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Audit</a:t>
            </a:r>
            <a:endParaRPr sz="7600"/>
          </a:p>
        </p:txBody>
      </p:sp>
      <p:sp>
        <p:nvSpPr>
          <p:cNvPr id="1275" name="Google Shape;1275;p14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276" name="Google Shape;1276;p14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1"/>
          <p:cNvSpPr txBox="1"/>
          <p:nvPr>
            <p:ph idx="1" type="body"/>
          </p:nvPr>
        </p:nvSpPr>
        <p:spPr>
          <a:xfrm>
            <a:off x="1778000" y="4561951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b="1" lang="en-US" sz="3400"/>
              <a:t>Cluster</a:t>
            </a:r>
            <a:r>
              <a:rPr lang="en-US" sz="3400"/>
              <a:t>-wide</a:t>
            </a:r>
            <a:endParaRPr sz="3400"/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en-US" sz="3400"/>
              <a:t>Not for human users</a:t>
            </a:r>
            <a:endParaRPr sz="3400"/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en-US" sz="3400"/>
              <a:t>Used by the K8s components (e.g.: the kubelet)</a:t>
            </a:r>
            <a:endParaRPr sz="3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Notes on human users:</a:t>
            </a:r>
            <a:endParaRPr sz="3400"/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en-US" sz="3400"/>
              <a:t>Kubernetes does not have objects which represent human users</a:t>
            </a:r>
            <a:endParaRPr sz="3400"/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400"/>
              <a:buChar char="-"/>
            </a:pPr>
            <a:r>
              <a:rPr lang="en-US" sz="3400"/>
              <a:t>Human users are assumed to be managed externally (use delegated authentication)</a:t>
            </a:r>
            <a:endParaRPr sz="3400"/>
          </a:p>
        </p:txBody>
      </p:sp>
      <p:sp>
        <p:nvSpPr>
          <p:cNvPr id="677" name="Google Shape;677;p71"/>
          <p:cNvSpPr txBox="1"/>
          <p:nvPr>
            <p:ph idx="2" type="body"/>
          </p:nvPr>
        </p:nvSpPr>
        <p:spPr>
          <a:xfrm>
            <a:off x="1778000" y="18542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I</a:t>
            </a:r>
            <a:r>
              <a:rPr lang="en-US">
                <a:solidFill>
                  <a:srgbClr val="333333"/>
                </a:solidFill>
              </a:rPr>
              <a:t>dentities in Kubernetes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78" name="Google Shape;678;p7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679" name="Google Shape;679;p7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680" name="Google Shape;680;p71"/>
          <p:cNvSpPr txBox="1"/>
          <p:nvPr>
            <p:ph idx="4" type="body"/>
          </p:nvPr>
        </p:nvSpPr>
        <p:spPr>
          <a:xfrm>
            <a:off x="12903200" y="4561951"/>
            <a:ext cx="9551100" cy="7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Bound to </a:t>
            </a:r>
            <a:r>
              <a:rPr b="1" lang="en-US" sz="3400">
                <a:solidFill>
                  <a:schemeClr val="dk1"/>
                </a:solidFill>
              </a:rPr>
              <a:t>namespaces</a:t>
            </a:r>
            <a:endParaRPr b="1"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Users managed by the Kubernetes API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Created automatically by the API server or manually through API calls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Tied to a set of credentials stored as Secrets</a:t>
            </a:r>
            <a:endParaRPr sz="3400">
              <a:solidFill>
                <a:schemeClr val="dk1"/>
              </a:solidFill>
            </a:endParaRPr>
          </a:p>
          <a:p>
            <a:pPr indent="-444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which are mounted into pods allowing in-cluster processes to talk to the Kubernetes API</a:t>
            </a:r>
            <a:endParaRPr sz="3400"/>
          </a:p>
        </p:txBody>
      </p:sp>
      <p:sp>
        <p:nvSpPr>
          <p:cNvPr id="681" name="Google Shape;681;p71"/>
          <p:cNvSpPr txBox="1"/>
          <p:nvPr>
            <p:ph idx="5" type="body"/>
          </p:nvPr>
        </p:nvSpPr>
        <p:spPr>
          <a:xfrm>
            <a:off x="1778000" y="3675071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User</a:t>
            </a:r>
            <a:endParaRPr sz="5000"/>
          </a:p>
        </p:txBody>
      </p:sp>
      <p:sp>
        <p:nvSpPr>
          <p:cNvPr id="682" name="Google Shape;682;p71"/>
          <p:cNvSpPr txBox="1"/>
          <p:nvPr>
            <p:ph idx="6" type="body"/>
          </p:nvPr>
        </p:nvSpPr>
        <p:spPr>
          <a:xfrm>
            <a:off x="12903200" y="3675071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Service account</a:t>
            </a:r>
            <a:endParaRPr sz="50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143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In Kubernetes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44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Kubernetes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API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Audit</a:t>
            </a:r>
            <a:endParaRPr sz="7000"/>
          </a:p>
        </p:txBody>
      </p:sp>
      <p:sp>
        <p:nvSpPr>
          <p:cNvPr id="1287" name="Google Shape;1287;p14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288" name="Google Shape;1288;p14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289" name="Google Shape;1289;p144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The </a:t>
            </a:r>
            <a:r>
              <a:rPr b="1" lang="en-US" sz="4000">
                <a:solidFill>
                  <a:schemeClr val="dk1"/>
                </a:solidFill>
              </a:rPr>
              <a:t>API server</a:t>
            </a:r>
            <a:r>
              <a:rPr lang="en-US" sz="4000">
                <a:solidFill>
                  <a:schemeClr val="dk1"/>
                </a:solidFill>
              </a:rPr>
              <a:t> performs </a:t>
            </a:r>
            <a:r>
              <a:rPr b="1" lang="en-US" sz="4000">
                <a:solidFill>
                  <a:schemeClr val="dk1"/>
                </a:solidFill>
              </a:rPr>
              <a:t>audit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For </a:t>
            </a:r>
            <a:r>
              <a:rPr b="1" lang="en-US" sz="4000">
                <a:solidFill>
                  <a:schemeClr val="dk1"/>
                </a:solidFill>
              </a:rPr>
              <a:t>each stage</a:t>
            </a:r>
            <a:r>
              <a:rPr lang="en-US" sz="4000">
                <a:solidFill>
                  <a:schemeClr val="dk1"/>
                </a:solidFill>
              </a:rPr>
              <a:t> of </a:t>
            </a:r>
            <a:r>
              <a:rPr b="1" lang="en-US" sz="4000">
                <a:solidFill>
                  <a:schemeClr val="dk1"/>
                </a:solidFill>
              </a:rPr>
              <a:t>each request</a:t>
            </a:r>
            <a:r>
              <a:rPr lang="en-US" sz="4000">
                <a:solidFill>
                  <a:schemeClr val="dk1"/>
                </a:solidFill>
              </a:rPr>
              <a:t>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lang="en-US" sz="4000">
                <a:solidFill>
                  <a:schemeClr val="dk1"/>
                </a:solidFill>
              </a:rPr>
              <a:t>generates an </a:t>
            </a:r>
            <a:r>
              <a:rPr b="1" lang="en-US" sz="4000">
                <a:solidFill>
                  <a:schemeClr val="dk1"/>
                </a:solidFill>
              </a:rPr>
              <a:t>event</a:t>
            </a:r>
            <a:r>
              <a:rPr lang="en-US" sz="4000">
                <a:solidFill>
                  <a:schemeClr val="dk1"/>
                </a:solidFill>
              </a:rPr>
              <a:t>, which is: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pre-processed</a:t>
            </a:r>
            <a:r>
              <a:rPr lang="en-US" sz="4000">
                <a:solidFill>
                  <a:schemeClr val="dk1"/>
                </a:solidFill>
              </a:rPr>
              <a:t> according to a </a:t>
            </a:r>
            <a:r>
              <a:rPr b="1" lang="en-US" sz="4000">
                <a:solidFill>
                  <a:schemeClr val="dk1"/>
                </a:solidFill>
              </a:rPr>
              <a:t>policy</a:t>
            </a:r>
            <a:endParaRPr b="1" sz="4000">
              <a:solidFill>
                <a:schemeClr val="dk1"/>
              </a:solidFill>
            </a:endParaRPr>
          </a:p>
          <a:p>
            <a:pPr indent="-482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lang="en-US" sz="4000">
                <a:solidFill>
                  <a:schemeClr val="dk1"/>
                </a:solidFill>
              </a:rPr>
              <a:t>that determines what’s </a:t>
            </a:r>
            <a:r>
              <a:rPr b="1" lang="en-US" sz="4000">
                <a:solidFill>
                  <a:schemeClr val="dk1"/>
                </a:solidFill>
              </a:rPr>
              <a:t>recorded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  <a:p>
            <a:pPr indent="-4826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lang="en-US" sz="4000">
                <a:solidFill>
                  <a:schemeClr val="dk1"/>
                </a:solidFill>
              </a:rPr>
              <a:t>written to a </a:t>
            </a:r>
            <a:r>
              <a:rPr b="1" lang="en-US" sz="4000">
                <a:solidFill>
                  <a:schemeClr val="dk1"/>
                </a:solidFill>
              </a:rPr>
              <a:t>backend</a:t>
            </a:r>
            <a:endParaRPr b="1" sz="4000">
              <a:solidFill>
                <a:schemeClr val="dk1"/>
              </a:solidFill>
            </a:endParaRPr>
          </a:p>
          <a:p>
            <a:pPr indent="-4826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lang="en-US" sz="4000">
                <a:solidFill>
                  <a:schemeClr val="dk1"/>
                </a:solidFill>
              </a:rPr>
              <a:t>persists the </a:t>
            </a:r>
            <a:r>
              <a:rPr b="1" lang="en-US" sz="4000">
                <a:solidFill>
                  <a:schemeClr val="dk1"/>
                </a:solidFill>
              </a:rPr>
              <a:t>records</a:t>
            </a:r>
            <a:r>
              <a:rPr lang="en-US" sz="4000">
                <a:solidFill>
                  <a:schemeClr val="dk1"/>
                </a:solidFill>
              </a:rPr>
              <a:t>, and can be:</a:t>
            </a:r>
            <a:endParaRPr sz="4000">
              <a:solidFill>
                <a:schemeClr val="dk1"/>
              </a:solidFill>
            </a:endParaRPr>
          </a:p>
          <a:p>
            <a:pPr indent="-4826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log</a:t>
            </a:r>
            <a:endParaRPr b="1" sz="4000">
              <a:solidFill>
                <a:schemeClr val="dk1"/>
              </a:solidFill>
            </a:endParaRPr>
          </a:p>
          <a:p>
            <a:pPr indent="-4826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static webhook</a:t>
            </a:r>
            <a:endParaRPr b="1" sz="4000">
              <a:solidFill>
                <a:schemeClr val="dk1"/>
              </a:solidFill>
            </a:endParaRPr>
          </a:p>
          <a:p>
            <a:pPr indent="-482600" lvl="2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dynamic webhook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145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</a:rPr>
              <a:t>The available </a:t>
            </a:r>
            <a:r>
              <a:rPr b="1" lang="en-US" sz="4000">
                <a:solidFill>
                  <a:schemeClr val="dk1"/>
                </a:solidFill>
              </a:rPr>
              <a:t>stages</a:t>
            </a:r>
            <a:r>
              <a:rPr lang="en-US" sz="4000">
                <a:solidFill>
                  <a:schemeClr val="dk1"/>
                </a:solidFill>
              </a:rPr>
              <a:t> for each </a:t>
            </a:r>
            <a:r>
              <a:rPr b="1" lang="en-US" sz="4000">
                <a:solidFill>
                  <a:schemeClr val="dk1"/>
                </a:solidFill>
              </a:rPr>
              <a:t>request</a:t>
            </a:r>
            <a:r>
              <a:rPr lang="en-US" sz="4000">
                <a:solidFill>
                  <a:schemeClr val="dk1"/>
                </a:solidFill>
              </a:rPr>
              <a:t> to be </a:t>
            </a:r>
            <a:r>
              <a:rPr b="1" lang="en-US" sz="4000">
                <a:solidFill>
                  <a:schemeClr val="dk1"/>
                </a:solidFill>
              </a:rPr>
              <a:t>recorded</a:t>
            </a:r>
            <a:r>
              <a:rPr lang="en-US" sz="4000">
                <a:solidFill>
                  <a:schemeClr val="dk1"/>
                </a:solidFill>
              </a:rPr>
              <a:t> are: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request received</a:t>
            </a:r>
            <a:r>
              <a:rPr lang="en-US" sz="4000">
                <a:solidFill>
                  <a:schemeClr val="dk1"/>
                </a:solidFill>
              </a:rPr>
              <a:t>: as soon as the audit handler receives the request;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response started</a:t>
            </a:r>
            <a:r>
              <a:rPr lang="en-US" sz="4000">
                <a:solidFill>
                  <a:schemeClr val="dk1"/>
                </a:solidFill>
              </a:rPr>
              <a:t>: once the response headers are sent, but before the response body is sent; </a:t>
            </a:r>
            <a:r>
              <a:rPr lang="en-US" sz="3400">
                <a:solidFill>
                  <a:schemeClr val="dk1"/>
                </a:solidFill>
              </a:rPr>
              <a:t>it’s only generated for long-running requests (e.g.: </a:t>
            </a:r>
            <a:r>
              <a:rPr lang="en-US" sz="34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watch </a:t>
            </a:r>
            <a:r>
              <a:rPr lang="en-US" sz="3400">
                <a:solidFill>
                  <a:schemeClr val="dk1"/>
                </a:solidFill>
              </a:rPr>
              <a:t>requests</a:t>
            </a:r>
            <a:r>
              <a:rPr lang="en-US" sz="3400">
                <a:solidFill>
                  <a:schemeClr val="dk1"/>
                </a:solidFill>
              </a:rPr>
              <a:t>)</a:t>
            </a:r>
            <a:endParaRPr sz="34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response complete</a:t>
            </a:r>
            <a:r>
              <a:rPr lang="en-US" sz="4000">
                <a:solidFill>
                  <a:schemeClr val="dk1"/>
                </a:solidFill>
              </a:rPr>
              <a:t>: the response body has been completed and no more bytes will be sent</a:t>
            </a:r>
            <a:endParaRPr sz="4000">
              <a:solidFill>
                <a:schemeClr val="dk1"/>
              </a:solidFill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Char char="-"/>
            </a:pPr>
            <a:r>
              <a:rPr b="1" lang="en-US" sz="4000">
                <a:solidFill>
                  <a:schemeClr val="dk1"/>
                </a:solidFill>
              </a:rPr>
              <a:t>panic</a:t>
            </a:r>
            <a:r>
              <a:rPr lang="en-US" sz="4000">
                <a:solidFill>
                  <a:schemeClr val="dk1"/>
                </a:solidFill>
              </a:rPr>
              <a:t>: events generated when a panic occurred.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Note: with log backend the memory consumption of the API server increases as context required is stored for each request.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1295" name="Google Shape;1295;p145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Kubernetes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API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Audit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Request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stages</a:t>
            </a:r>
            <a:endParaRPr sz="7000"/>
          </a:p>
        </p:txBody>
      </p:sp>
      <p:sp>
        <p:nvSpPr>
          <p:cNvPr id="1296" name="Google Shape;1296;p14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297" name="Google Shape;1297;p14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146"/>
          <p:cNvSpPr txBox="1"/>
          <p:nvPr>
            <p:ph idx="1" type="body"/>
          </p:nvPr>
        </p:nvSpPr>
        <p:spPr>
          <a:xfrm>
            <a:off x="1778000" y="4010600"/>
            <a:ext cx="9551100" cy="8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Audit policy </a:t>
            </a:r>
            <a:r>
              <a:rPr b="1" lang="en-US" sz="2200"/>
              <a:t>defines rules</a:t>
            </a:r>
            <a:r>
              <a:rPr lang="en-US" sz="2200"/>
              <a:t> about </a:t>
            </a:r>
            <a:r>
              <a:rPr b="1" lang="en-US" sz="2200"/>
              <a:t>which events</a:t>
            </a:r>
            <a:r>
              <a:rPr lang="en-US" sz="2200"/>
              <a:t> should be </a:t>
            </a:r>
            <a:r>
              <a:rPr b="1" lang="en-US" sz="2200"/>
              <a:t>recorded</a:t>
            </a:r>
            <a:r>
              <a:rPr lang="en-US" sz="2200"/>
              <a:t>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When an </a:t>
            </a:r>
            <a:r>
              <a:rPr b="1" lang="en-US" sz="2200"/>
              <a:t>event</a:t>
            </a:r>
            <a:r>
              <a:rPr lang="en-US" sz="2200"/>
              <a:t> is </a:t>
            </a:r>
            <a:r>
              <a:rPr b="1" lang="en-US" sz="2200"/>
              <a:t>processed</a:t>
            </a:r>
            <a:r>
              <a:rPr lang="en-US" sz="2200"/>
              <a:t>, it’s </a:t>
            </a:r>
            <a:r>
              <a:rPr b="1" lang="en-US" sz="2200"/>
              <a:t>compared</a:t>
            </a:r>
            <a:r>
              <a:rPr lang="en-US" sz="2200"/>
              <a:t> against the </a:t>
            </a:r>
            <a:r>
              <a:rPr b="1" lang="en-US" sz="2200"/>
              <a:t>list of</a:t>
            </a:r>
            <a:r>
              <a:rPr lang="en-US" sz="2200"/>
              <a:t> </a:t>
            </a:r>
            <a:r>
              <a:rPr b="1" lang="en-US" sz="2200"/>
              <a:t>rules</a:t>
            </a:r>
            <a:r>
              <a:rPr lang="en-US" sz="2200"/>
              <a:t> of the </a:t>
            </a:r>
            <a:r>
              <a:rPr lang="en-US" sz="2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AuditPolicy</a:t>
            </a:r>
            <a:r>
              <a:rPr lang="en-US" sz="2200"/>
              <a:t> in order.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The </a:t>
            </a:r>
            <a:r>
              <a:rPr b="1" lang="en-US" sz="2200"/>
              <a:t>audit levels</a:t>
            </a:r>
            <a:r>
              <a:rPr lang="en-US" sz="2200"/>
              <a:t> are: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None</a:t>
            </a:r>
            <a:r>
              <a:rPr lang="en-US" sz="2200"/>
              <a:t>, which logs: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no events that match this rule;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Metadata</a:t>
            </a:r>
            <a:r>
              <a:rPr lang="en-US" sz="2200"/>
              <a:t>, which logs: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request metadata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not request / response body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Request</a:t>
            </a:r>
            <a:r>
              <a:rPr lang="en-US" sz="2200"/>
              <a:t> (it does not apply for non-resource requests), which logs: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event metadata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request body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not response body. This does not apply for non-resource requests.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b="1" lang="en-US" sz="2200"/>
              <a:t>RequestResponse</a:t>
            </a:r>
            <a:r>
              <a:rPr lang="en-US" sz="2200"/>
              <a:t> (it does not apply for non-resource requests) which logs: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event metadata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request body</a:t>
            </a:r>
            <a:endParaRPr sz="2200"/>
          </a:p>
          <a:p>
            <a:pPr indent="-3683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-US" sz="2200"/>
              <a:t>response body.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The </a:t>
            </a:r>
            <a:r>
              <a:rPr b="1" lang="en-US" sz="2200">
                <a:solidFill>
                  <a:schemeClr val="dk1"/>
                </a:solidFill>
              </a:rPr>
              <a:t>first</a:t>
            </a:r>
            <a:r>
              <a:rPr lang="en-US" sz="2200">
                <a:solidFill>
                  <a:schemeClr val="dk1"/>
                </a:solidFill>
              </a:rPr>
              <a:t> matching rule sets the </a:t>
            </a:r>
            <a:r>
              <a:rPr b="1" lang="en-US" sz="2200">
                <a:solidFill>
                  <a:schemeClr val="dk1"/>
                </a:solidFill>
              </a:rPr>
              <a:t>audit level</a:t>
            </a:r>
            <a:r>
              <a:rPr lang="en-US" sz="2200">
                <a:solidFill>
                  <a:schemeClr val="dk1"/>
                </a:solidFill>
              </a:rPr>
              <a:t> of the </a:t>
            </a:r>
            <a:r>
              <a:rPr b="1" lang="en-US" sz="2200">
                <a:solidFill>
                  <a:schemeClr val="dk1"/>
                </a:solidFill>
              </a:rPr>
              <a:t>event</a:t>
            </a:r>
            <a:r>
              <a:rPr lang="en-US" sz="2200">
                <a:solidFill>
                  <a:schemeClr val="dk1"/>
                </a:solidFill>
              </a:rPr>
              <a:t>.</a:t>
            </a:r>
            <a:endParaRPr sz="2200"/>
          </a:p>
        </p:txBody>
      </p:sp>
      <p:sp>
        <p:nvSpPr>
          <p:cNvPr id="1303" name="Google Shape;1303;p146"/>
          <p:cNvSpPr txBox="1"/>
          <p:nvPr>
            <p:ph idx="2" type="body"/>
          </p:nvPr>
        </p:nvSpPr>
        <p:spPr>
          <a:xfrm>
            <a:off x="1778000" y="18542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Kubernetes Audit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304" name="Google Shape;1304;p14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305" name="Google Shape;1305;p146"/>
          <p:cNvSpPr txBox="1"/>
          <p:nvPr>
            <p:ph idx="4" type="body"/>
          </p:nvPr>
        </p:nvSpPr>
        <p:spPr>
          <a:xfrm>
            <a:off x="12903200" y="1854200"/>
            <a:ext cx="9551100" cy="10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audit.k8s.io/v1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Policy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don't generate audit events for all requests</a:t>
            </a:r>
            <a:endParaRPr sz="260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in RequestReceived stage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omitStages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"RequestReceived"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log pod changes at RequestResponse level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level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RequestResponse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"pods"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60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don't log requests to configmaps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level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None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group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""</a:t>
            </a:r>
            <a:endParaRPr sz="26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6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resources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-US" sz="2600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"configmaps"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]</a:t>
            </a:r>
            <a:endParaRPr sz="260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F65050"/>
                </a:solidFill>
              </a:rPr>
              <a:t>Enable the policy</a:t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6505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5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$ kube-apiserver --audit-policy-file </a:t>
            </a:r>
            <a:r>
              <a:rPr lang="en-US" sz="24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en-US" sz="245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policy-file</a:t>
            </a:r>
            <a:r>
              <a:rPr lang="en-US" sz="245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2450">
              <a:solidFill>
                <a:srgbClr val="37474F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</p:txBody>
      </p:sp>
      <p:sp>
        <p:nvSpPr>
          <p:cNvPr id="1306" name="Google Shape;1306;p14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07" name="Google Shape;1307;p146"/>
          <p:cNvSpPr txBox="1"/>
          <p:nvPr>
            <p:ph idx="5" type="body"/>
          </p:nvPr>
        </p:nvSpPr>
        <p:spPr>
          <a:xfrm>
            <a:off x="1778000" y="315259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Audit Policy</a:t>
            </a:r>
            <a:endParaRPr sz="50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47"/>
          <p:cNvSpPr txBox="1"/>
          <p:nvPr>
            <p:ph idx="1" type="body"/>
          </p:nvPr>
        </p:nvSpPr>
        <p:spPr>
          <a:xfrm>
            <a:off x="1778000" y="4010600"/>
            <a:ext cx="20369400" cy="8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Audit backends </a:t>
            </a:r>
            <a:r>
              <a:rPr b="1" lang="en-US" sz="2700"/>
              <a:t>persist</a:t>
            </a:r>
            <a:r>
              <a:rPr lang="en-US" sz="2700"/>
              <a:t> audit </a:t>
            </a:r>
            <a:r>
              <a:rPr b="1" lang="en-US" sz="2700"/>
              <a:t>events</a:t>
            </a:r>
            <a:r>
              <a:rPr lang="en-US" sz="2700"/>
              <a:t> to an external </a:t>
            </a:r>
            <a:r>
              <a:rPr b="1" lang="en-US" sz="2700"/>
              <a:t>storage</a:t>
            </a:r>
            <a:r>
              <a:rPr lang="en-US" sz="2700"/>
              <a:t>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BTW </a:t>
            </a:r>
            <a:r>
              <a:rPr b="1" lang="en-US" sz="2700"/>
              <a:t>audit event</a:t>
            </a:r>
            <a:r>
              <a:rPr lang="en-US" sz="2700"/>
              <a:t> is represented by the API resource in the audit.k8s.io group.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Kube-apiserver out of the box provides three backends: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b="1" lang="en-US" sz="2700"/>
              <a:t>Log</a:t>
            </a:r>
            <a:r>
              <a:rPr lang="en-US" sz="2700"/>
              <a:t>: it writes audit events to a file in JSON format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b="1" lang="en-US" sz="2700"/>
              <a:t>Webhook</a:t>
            </a:r>
            <a:r>
              <a:rPr lang="en-US" sz="2700"/>
              <a:t>: it sends audit events to a remote API, which is assumed to be the same API as kube-apiserver exposes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-"/>
            </a:pPr>
            <a:r>
              <a:rPr b="1" lang="en-US" sz="2700"/>
              <a:t>Dynamic</a:t>
            </a:r>
            <a:r>
              <a:rPr lang="en-US" sz="2700"/>
              <a:t>: it configures webhook backends through an </a:t>
            </a:r>
            <a:r>
              <a:rPr lang="en-US" sz="27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AuditSink</a:t>
            </a:r>
            <a:r>
              <a:rPr lang="en-US" sz="2700"/>
              <a:t> API object.</a:t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Events buffering</a:t>
            </a:r>
            <a:endParaRPr b="1"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/>
              <a:t>Both logging and webhook backends support </a:t>
            </a:r>
            <a:r>
              <a:rPr b="1" lang="en-US" sz="2700"/>
              <a:t>batching</a:t>
            </a:r>
            <a:r>
              <a:rPr lang="en-US" sz="2700"/>
              <a:t> for example to </a:t>
            </a:r>
            <a:r>
              <a:rPr b="1" lang="en-US" sz="2700"/>
              <a:t>buffer</a:t>
            </a:r>
            <a:r>
              <a:rPr lang="en-US" sz="2700"/>
              <a:t> events and </a:t>
            </a:r>
            <a:r>
              <a:rPr b="1" lang="en-US" sz="2700"/>
              <a:t>asynchronously</a:t>
            </a:r>
            <a:r>
              <a:rPr lang="en-US" sz="2700"/>
              <a:t> </a:t>
            </a:r>
            <a:r>
              <a:rPr b="1" lang="en-US" sz="2700"/>
              <a:t>process</a:t>
            </a:r>
            <a:r>
              <a:rPr lang="en-US" sz="2700"/>
              <a:t> them (enabled by default in webhook).</a:t>
            </a:r>
            <a:endParaRPr sz="2700"/>
          </a:p>
        </p:txBody>
      </p:sp>
      <p:sp>
        <p:nvSpPr>
          <p:cNvPr id="1313" name="Google Shape;1313;p147"/>
          <p:cNvSpPr txBox="1"/>
          <p:nvPr>
            <p:ph idx="2" type="body"/>
          </p:nvPr>
        </p:nvSpPr>
        <p:spPr>
          <a:xfrm>
            <a:off x="1778000" y="18542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Kubernetes Audit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314" name="Google Shape;1314;p147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315" name="Google Shape;1315;p147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16" name="Google Shape;1316;p147"/>
          <p:cNvSpPr txBox="1"/>
          <p:nvPr>
            <p:ph idx="5" type="body"/>
          </p:nvPr>
        </p:nvSpPr>
        <p:spPr>
          <a:xfrm>
            <a:off x="1778000" y="315259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Audit Backend</a:t>
            </a:r>
            <a:endParaRPr sz="50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148"/>
          <p:cNvSpPr txBox="1"/>
          <p:nvPr>
            <p:ph idx="1" type="body"/>
          </p:nvPr>
        </p:nvSpPr>
        <p:spPr>
          <a:xfrm>
            <a:off x="1778000" y="4010600"/>
            <a:ext cx="11125200" cy="8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With </a:t>
            </a:r>
            <a:r>
              <a:rPr b="1" lang="en-US" sz="2600"/>
              <a:t>dynamic</a:t>
            </a:r>
            <a:r>
              <a:rPr lang="en-US" sz="2600"/>
              <a:t> </a:t>
            </a:r>
            <a:r>
              <a:rPr b="1" lang="en-US" sz="2600"/>
              <a:t>backend</a:t>
            </a:r>
            <a:r>
              <a:rPr lang="en-US" sz="2600"/>
              <a:t> you can provide </a:t>
            </a:r>
            <a:r>
              <a:rPr b="1" lang="en-US" sz="2600"/>
              <a:t>different</a:t>
            </a:r>
            <a:r>
              <a:rPr lang="en-US" sz="2600"/>
              <a:t> audit </a:t>
            </a:r>
            <a:r>
              <a:rPr b="1" lang="en-US" sz="2600"/>
              <a:t>use cases</a:t>
            </a:r>
            <a:r>
              <a:rPr lang="en-US" sz="2600"/>
              <a:t> dynamically.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You can define: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b="1" lang="en-US" sz="2600"/>
              <a:t>different</a:t>
            </a:r>
            <a:r>
              <a:rPr lang="en-US" sz="2600"/>
              <a:t> </a:t>
            </a:r>
            <a:r>
              <a:rPr b="1" lang="en-US" sz="2600"/>
              <a:t>backends</a:t>
            </a:r>
            <a:endParaRPr b="1" sz="2600"/>
          </a:p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-"/>
            </a:pPr>
            <a:r>
              <a:rPr lang="en-US" sz="2600"/>
              <a:t>with </a:t>
            </a:r>
            <a:r>
              <a:rPr b="1" lang="en-US" sz="2600"/>
              <a:t>different</a:t>
            </a:r>
            <a:r>
              <a:rPr lang="en-US" sz="2600"/>
              <a:t> </a:t>
            </a:r>
            <a:r>
              <a:rPr b="1" lang="en-US" sz="2600"/>
              <a:t>policies</a:t>
            </a:r>
            <a:endParaRPr b="1"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and let them </a:t>
            </a:r>
            <a:r>
              <a:rPr b="1" lang="en-US" sz="2600"/>
              <a:t>evolve</a:t>
            </a:r>
            <a:r>
              <a:rPr lang="en-US" sz="2600"/>
              <a:t> at </a:t>
            </a:r>
            <a:r>
              <a:rPr b="1" lang="en-US" sz="2600"/>
              <a:t>runtime</a:t>
            </a:r>
            <a:r>
              <a:rPr lang="en-US" sz="2600"/>
              <a:t>, regardless of the </a:t>
            </a:r>
            <a:r>
              <a:rPr b="1" lang="en-US" sz="2600"/>
              <a:t>static policy</a:t>
            </a:r>
            <a:r>
              <a:rPr lang="en-US" sz="2600"/>
              <a:t>.</a:t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To enable dynamic auditing, 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apiserver</a:t>
            </a:r>
            <a:r>
              <a:rPr lang="en-US" sz="2600"/>
              <a:t>: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audit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dynamic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configuration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600"/>
              <a:t>; # configure audit with dynamic backend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feature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gates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DynamicAuditing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r>
              <a:rPr lang="en-US" sz="2600"/>
              <a:t>; # enable the feature gate</a:t>
            </a:r>
            <a:endParaRPr sz="2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runtime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auditregistration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k8s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io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26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v1alpha1</a:t>
            </a:r>
            <a:r>
              <a:rPr lang="en-US" sz="26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-US" sz="26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true</a:t>
            </a:r>
            <a:endParaRPr sz="2600">
              <a:solidFill>
                <a:srgbClr val="3F51B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 # enable the API</a:t>
            </a:r>
            <a:endParaRPr sz="2600"/>
          </a:p>
        </p:txBody>
      </p:sp>
      <p:sp>
        <p:nvSpPr>
          <p:cNvPr id="1322" name="Google Shape;1322;p148"/>
          <p:cNvSpPr txBox="1"/>
          <p:nvPr>
            <p:ph idx="2" type="body"/>
          </p:nvPr>
        </p:nvSpPr>
        <p:spPr>
          <a:xfrm>
            <a:off x="1778000" y="1854200"/>
            <a:ext cx="21093900" cy="12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>
                <a:solidFill>
                  <a:srgbClr val="333333"/>
                </a:solidFill>
              </a:rPr>
              <a:t>Kubernetes Audit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1323" name="Google Shape;1323;p148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324" name="Google Shape;1324;p148"/>
          <p:cNvSpPr txBox="1"/>
          <p:nvPr>
            <p:ph idx="4" type="body"/>
          </p:nvPr>
        </p:nvSpPr>
        <p:spPr>
          <a:xfrm>
            <a:off x="12903200" y="1854200"/>
            <a:ext cx="9551100" cy="102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auditregistration.k8s.io/v1alpha1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kind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AuditSink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metadata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mysink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spec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# audit all events of requests when the response is complete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policy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level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Metadata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stages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ResponseComplete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webhook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throttle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qps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burst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292EC7"/>
                </a:solidFill>
                <a:latin typeface="Roboto Mono"/>
                <a:ea typeface="Roboto Mono"/>
                <a:cs typeface="Roboto Mono"/>
                <a:sym typeface="Roboto Mono"/>
              </a:rPr>
              <a:t>15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clientConfig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-US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lang="en-US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3"/>
              </a:rPr>
              <a:t>https://audit.app</a:t>
            </a:r>
            <a:r>
              <a:rPr lang="en-US">
                <a:solidFill>
                  <a:srgbClr val="D08D1B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>
              <a:solidFill>
                <a:srgbClr val="D08D1B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5" name="Google Shape;1325;p148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26" name="Google Shape;1326;p148"/>
          <p:cNvSpPr txBox="1"/>
          <p:nvPr>
            <p:ph idx="5" type="body"/>
          </p:nvPr>
        </p:nvSpPr>
        <p:spPr>
          <a:xfrm>
            <a:off x="1778000" y="3152596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5000"/>
              <a:t>Dynamic </a:t>
            </a:r>
            <a:r>
              <a:rPr lang="en-US" sz="5000"/>
              <a:t>Audit Backend</a:t>
            </a:r>
            <a:endParaRPr sz="50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49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With</a:t>
            </a:r>
            <a:r>
              <a:rPr lang="en-US" sz="3800">
                <a:solidFill>
                  <a:schemeClr val="dk1"/>
                </a:solidFill>
              </a:rPr>
              <a:t> 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systemd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journald</a:t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800">
                <a:solidFill>
                  <a:schemeClr val="dk1"/>
                </a:solidFill>
              </a:rPr>
              <a:t>Without</a:t>
            </a:r>
            <a:r>
              <a:rPr lang="en-US" sz="3800">
                <a:solidFill>
                  <a:schemeClr val="dk1"/>
                </a:solidFill>
              </a:rPr>
              <a:t> 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systemd</a:t>
            </a:r>
            <a:endParaRPr sz="3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apiserver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scheduler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controller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manager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b="1"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kubelet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sz="3800">
              <a:solidFill>
                <a:schemeClr val="dk1"/>
              </a:solidFill>
            </a:endParaRPr>
          </a:p>
          <a:p>
            <a:pPr indent="-469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Char char="-"/>
            </a:pP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proxy</a:t>
            </a:r>
            <a:r>
              <a:rPr lang="en-US" sz="38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-US" sz="38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log</a:t>
            </a:r>
            <a:endParaRPr sz="3800">
              <a:solidFill>
                <a:schemeClr val="dk1"/>
              </a:solidFill>
            </a:endParaRPr>
          </a:p>
        </p:txBody>
      </p:sp>
      <p:sp>
        <p:nvSpPr>
          <p:cNvPr id="1332" name="Google Shape;1332;p149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Kubernetes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components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logs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</p:txBody>
      </p:sp>
      <p:sp>
        <p:nvSpPr>
          <p:cNvPr id="1333" name="Google Shape;1333;p149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34" name="Google Shape;1334;p149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50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On</a:t>
            </a:r>
            <a:r>
              <a:rPr lang="en-US"/>
              <a:t> Kubernetes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151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Workload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container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logs</a:t>
            </a:r>
            <a:endParaRPr sz="7000"/>
          </a:p>
        </p:txBody>
      </p:sp>
      <p:sp>
        <p:nvSpPr>
          <p:cNvPr id="1345" name="Google Shape;1345;p151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46" name="Google Shape;1346;p151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As </a:t>
            </a:r>
            <a:r>
              <a:rPr b="1" lang="en-US" sz="3400">
                <a:solidFill>
                  <a:schemeClr val="dk1"/>
                </a:solidFill>
              </a:rPr>
              <a:t>standard streams</a:t>
            </a:r>
            <a:r>
              <a:rPr lang="en-US" sz="3400">
                <a:solidFill>
                  <a:schemeClr val="dk1"/>
                </a:solidFill>
              </a:rPr>
              <a:t> are </a:t>
            </a:r>
            <a:r>
              <a:rPr b="1" lang="en-US" sz="3400">
                <a:solidFill>
                  <a:schemeClr val="dk1"/>
                </a:solidFill>
              </a:rPr>
              <a:t>communication channels</a:t>
            </a:r>
            <a:r>
              <a:rPr lang="en-US" sz="3400">
                <a:solidFill>
                  <a:schemeClr val="dk1"/>
                </a:solidFill>
              </a:rPr>
              <a:t> between a </a:t>
            </a:r>
            <a:r>
              <a:rPr b="1" lang="en-US" sz="3400">
                <a:solidFill>
                  <a:schemeClr val="dk1"/>
                </a:solidFill>
              </a:rPr>
              <a:t>program</a:t>
            </a:r>
            <a:r>
              <a:rPr lang="en-US" sz="3400">
                <a:solidFill>
                  <a:schemeClr val="dk1"/>
                </a:solidFill>
              </a:rPr>
              <a:t> and the </a:t>
            </a:r>
            <a:r>
              <a:rPr b="1" lang="en-US" sz="3400">
                <a:solidFill>
                  <a:schemeClr val="dk1"/>
                </a:solidFill>
              </a:rPr>
              <a:t>environment</a:t>
            </a:r>
            <a:r>
              <a:rPr lang="en-US" sz="3400">
                <a:solidFill>
                  <a:schemeClr val="dk1"/>
                </a:solidFill>
              </a:rPr>
              <a:t> on which </a:t>
            </a:r>
            <a:r>
              <a:rPr b="1" lang="en-US" sz="3400">
                <a:solidFill>
                  <a:schemeClr val="dk1"/>
                </a:solidFill>
              </a:rPr>
              <a:t>runs</a:t>
            </a:r>
            <a:r>
              <a:rPr lang="en-US" sz="3400">
                <a:solidFill>
                  <a:schemeClr val="dk1"/>
                </a:solidFill>
              </a:rPr>
              <a:t>: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b="1" lang="en-US" sz="3400">
                <a:solidFill>
                  <a:schemeClr val="dk1"/>
                </a:solidFill>
              </a:rPr>
              <a:t>decouple</a:t>
            </a:r>
            <a:r>
              <a:rPr lang="en-US" sz="3400">
                <a:solidFill>
                  <a:schemeClr val="dk1"/>
                </a:solidFill>
              </a:rPr>
              <a:t> logging </a:t>
            </a:r>
            <a:r>
              <a:rPr b="1" lang="en-US" sz="3400">
                <a:solidFill>
                  <a:schemeClr val="dk1"/>
                </a:solidFill>
              </a:rPr>
              <a:t>system</a:t>
            </a:r>
            <a:r>
              <a:rPr lang="en-US" sz="3400">
                <a:solidFill>
                  <a:schemeClr val="dk1"/>
                </a:solidFill>
              </a:rPr>
              <a:t> from the </a:t>
            </a:r>
            <a:r>
              <a:rPr b="1" lang="en-US" sz="3400">
                <a:solidFill>
                  <a:schemeClr val="dk1"/>
                </a:solidFill>
              </a:rPr>
              <a:t>application</a:t>
            </a:r>
            <a:r>
              <a:rPr lang="en-US" sz="3400">
                <a:solidFill>
                  <a:schemeClr val="dk1"/>
                </a:solidFill>
              </a:rPr>
              <a:t> with </a:t>
            </a:r>
            <a:r>
              <a:rPr lang="en-US" sz="3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stdout</a:t>
            </a:r>
            <a:r>
              <a:rPr lang="en-US" sz="3200">
                <a:solidFill>
                  <a:schemeClr val="dk1"/>
                </a:solidFill>
              </a:rPr>
              <a:t>/</a:t>
            </a:r>
            <a:r>
              <a:rPr lang="en-US" sz="3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stderr</a:t>
            </a:r>
            <a:r>
              <a:rPr lang="en-US" sz="3400">
                <a:solidFill>
                  <a:schemeClr val="dk1"/>
                </a:solidFill>
              </a:rPr>
              <a:t> 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As a standard interface is likely accepted by </a:t>
            </a:r>
            <a:r>
              <a:rPr b="1" lang="en-US" sz="3400">
                <a:solidFill>
                  <a:schemeClr val="dk1"/>
                </a:solidFill>
              </a:rPr>
              <a:t>OCI</a:t>
            </a:r>
            <a:r>
              <a:rPr lang="en-US" sz="3400">
                <a:solidFill>
                  <a:schemeClr val="dk1"/>
                </a:solidFill>
              </a:rPr>
              <a:t> compliant and </a:t>
            </a:r>
            <a:r>
              <a:rPr b="1" lang="en-US" sz="3400">
                <a:solidFill>
                  <a:schemeClr val="dk1"/>
                </a:solidFill>
              </a:rPr>
              <a:t>CRI</a:t>
            </a:r>
            <a:r>
              <a:rPr lang="en-US" sz="3400">
                <a:solidFill>
                  <a:schemeClr val="dk1"/>
                </a:solidFill>
              </a:rPr>
              <a:t> compatible </a:t>
            </a:r>
            <a:r>
              <a:rPr b="1" lang="en-US" sz="3400">
                <a:solidFill>
                  <a:schemeClr val="dk1"/>
                </a:solidFill>
              </a:rPr>
              <a:t>runtimes</a:t>
            </a:r>
            <a:r>
              <a:rPr lang="en-US" sz="3400">
                <a:solidFill>
                  <a:schemeClr val="dk1"/>
                </a:solidFill>
              </a:rPr>
              <a:t>.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There’s a proposal about how CRI should handle container's stdout/stderr log streams:</a:t>
            </a:r>
            <a:endParaRPr sz="3400">
              <a:solidFill>
                <a:schemeClr val="dk1"/>
              </a:solidFill>
            </a:endParaRPr>
          </a:p>
          <a:p>
            <a:pPr indent="-444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Char char="-"/>
            </a:pPr>
            <a:r>
              <a:rPr lang="en-US" sz="3400">
                <a:solidFill>
                  <a:schemeClr val="dk1"/>
                </a:solidFill>
              </a:rPr>
              <a:t>github.com/kubernetes/community/blob/master/contributors/design-proposals/node/kubelet-cri-logging.md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For example the Docker</a:t>
            </a:r>
            <a:r>
              <a:rPr b="1" lang="en-US" sz="3400">
                <a:solidFill>
                  <a:schemeClr val="dk1"/>
                </a:solidFill>
              </a:rPr>
              <a:t> json</a:t>
            </a:r>
            <a:r>
              <a:rPr lang="en-US" sz="3400">
                <a:solidFill>
                  <a:schemeClr val="dk1"/>
                </a:solidFill>
              </a:rPr>
              <a:t> </a:t>
            </a:r>
            <a:r>
              <a:rPr b="1" lang="en-US" sz="3400">
                <a:solidFill>
                  <a:schemeClr val="dk1"/>
                </a:solidFill>
              </a:rPr>
              <a:t>logging</a:t>
            </a:r>
            <a:r>
              <a:rPr lang="en-US" sz="3400">
                <a:solidFill>
                  <a:schemeClr val="dk1"/>
                </a:solidFill>
              </a:rPr>
              <a:t> </a:t>
            </a:r>
            <a:r>
              <a:rPr b="1" lang="en-US" sz="3400">
                <a:solidFill>
                  <a:schemeClr val="dk1"/>
                </a:solidFill>
              </a:rPr>
              <a:t>driver</a:t>
            </a:r>
            <a:r>
              <a:rPr lang="en-US" sz="3400">
                <a:solidFill>
                  <a:schemeClr val="dk1"/>
                </a:solidFill>
              </a:rPr>
              <a:t> catches </a:t>
            </a:r>
            <a:r>
              <a:rPr lang="en-US" sz="3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stdout</a:t>
            </a:r>
            <a:r>
              <a:rPr lang="en-US" sz="3200">
                <a:solidFill>
                  <a:schemeClr val="dk1"/>
                </a:solidFill>
              </a:rPr>
              <a:t>/</a:t>
            </a:r>
            <a:r>
              <a:rPr lang="en-US" sz="32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stderr</a:t>
            </a:r>
            <a:r>
              <a:rPr lang="en-US" sz="3400">
                <a:solidFill>
                  <a:schemeClr val="dk1"/>
                </a:solidFill>
              </a:rPr>
              <a:t> and </a:t>
            </a:r>
            <a:r>
              <a:rPr b="1" lang="en-US" sz="3400">
                <a:solidFill>
                  <a:schemeClr val="dk1"/>
                </a:solidFill>
              </a:rPr>
              <a:t>writes</a:t>
            </a:r>
            <a:r>
              <a:rPr lang="en-US" sz="3400">
                <a:solidFill>
                  <a:schemeClr val="dk1"/>
                </a:solidFill>
              </a:rPr>
              <a:t> them into </a:t>
            </a:r>
            <a:r>
              <a:rPr b="1" lang="en-US" sz="3400">
                <a:solidFill>
                  <a:schemeClr val="dk1"/>
                </a:solidFill>
              </a:rPr>
              <a:t>json-formatted files</a:t>
            </a:r>
            <a:r>
              <a:rPr lang="en-US" sz="3400">
                <a:solidFill>
                  <a:schemeClr val="dk1"/>
                </a:solidFill>
              </a:rPr>
              <a:t>.</a:t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dk1"/>
                </a:solidFill>
              </a:rPr>
              <a:t>At the same way </a:t>
            </a:r>
            <a:r>
              <a:rPr b="1" lang="en-US" sz="3400">
                <a:solidFill>
                  <a:schemeClr val="dk1"/>
                </a:solidFill>
              </a:rPr>
              <a:t>containerd</a:t>
            </a:r>
            <a:r>
              <a:rPr lang="en-US" sz="3400">
                <a:solidFill>
                  <a:schemeClr val="dk1"/>
                </a:solidFill>
              </a:rPr>
              <a:t> supports </a:t>
            </a:r>
            <a:r>
              <a:rPr b="1" lang="en-US" sz="3400">
                <a:solidFill>
                  <a:schemeClr val="dk1"/>
                </a:solidFill>
              </a:rPr>
              <a:t>log plugins</a:t>
            </a:r>
            <a:r>
              <a:rPr lang="en-US" sz="3400">
                <a:solidFill>
                  <a:schemeClr val="dk1"/>
                </a:solidFill>
              </a:rPr>
              <a:t>, even if his </a:t>
            </a:r>
            <a:r>
              <a:rPr b="1" lang="en-US" sz="3400">
                <a:solidFill>
                  <a:schemeClr val="dk1"/>
                </a:solidFill>
              </a:rPr>
              <a:t>CRI plugin</a:t>
            </a:r>
            <a:r>
              <a:rPr lang="en-US" sz="3400">
                <a:solidFill>
                  <a:schemeClr val="dk1"/>
                </a:solidFill>
              </a:rPr>
              <a:t> currently </a:t>
            </a:r>
            <a:r>
              <a:rPr b="1" lang="en-US" sz="3400">
                <a:solidFill>
                  <a:schemeClr val="dk1"/>
                </a:solidFill>
              </a:rPr>
              <a:t>does not support</a:t>
            </a:r>
            <a:r>
              <a:rPr lang="en-US" sz="3400">
                <a:solidFill>
                  <a:schemeClr val="dk1"/>
                </a:solidFill>
              </a:rPr>
              <a:t> it (issue #1342).</a:t>
            </a:r>
            <a:endParaRPr sz="3400">
              <a:solidFill>
                <a:schemeClr val="dk1"/>
              </a:solidFill>
            </a:endParaRPr>
          </a:p>
        </p:txBody>
      </p:sp>
      <p:sp>
        <p:nvSpPr>
          <p:cNvPr id="1347" name="Google Shape;1347;p151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52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/>
              <a:t>Under</a:t>
            </a:r>
            <a:r>
              <a:rPr lang="en-US"/>
              <a:t> Kubernetes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72"/>
          <p:cNvSpPr txBox="1"/>
          <p:nvPr>
            <p:ph idx="1" type="body"/>
          </p:nvPr>
        </p:nvSpPr>
        <p:spPr>
          <a:xfrm>
            <a:off x="1778000" y="2489200"/>
            <a:ext cx="6981300" cy="4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Identities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make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requests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to</a:t>
            </a:r>
            <a:endParaRPr sz="76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Arial"/>
              <a:buNone/>
            </a:pPr>
            <a:r>
              <a:rPr lang="en-US" sz="7600"/>
              <a:t>API </a:t>
            </a:r>
            <a:r>
              <a:rPr lang="en-US" sz="7600"/>
              <a:t>server</a:t>
            </a:r>
            <a:endParaRPr sz="7600"/>
          </a:p>
        </p:txBody>
      </p:sp>
      <p:sp>
        <p:nvSpPr>
          <p:cNvPr id="688" name="Google Shape;688;p72"/>
          <p:cNvSpPr txBox="1"/>
          <p:nvPr>
            <p:ph idx="2" type="body"/>
          </p:nvPr>
        </p:nvSpPr>
        <p:spPr>
          <a:xfrm>
            <a:off x="10795000" y="2489200"/>
            <a:ext cx="11933400" cy="9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A </a:t>
            </a:r>
            <a:r>
              <a:rPr b="1" lang="en-US" sz="4000"/>
              <a:t>request</a:t>
            </a:r>
            <a:r>
              <a:rPr lang="en-US" sz="4000"/>
              <a:t> can be sent from </a:t>
            </a:r>
            <a:r>
              <a:rPr b="1" lang="en-US" sz="4000"/>
              <a:t>inside</a:t>
            </a:r>
            <a:r>
              <a:rPr lang="en-US" sz="4000"/>
              <a:t> or </a:t>
            </a:r>
            <a:r>
              <a:rPr b="1" lang="en-US" sz="4000"/>
              <a:t>outside</a:t>
            </a:r>
            <a:r>
              <a:rPr lang="en-US" sz="4000"/>
              <a:t> the cluster: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Human user typing kubectl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Kubelets on nodes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Members of the control plane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Authenticated </a:t>
            </a:r>
            <a:r>
              <a:rPr lang="en-US" sz="4000"/>
              <a:t>API</a:t>
            </a:r>
            <a:r>
              <a:rPr b="1" lang="en-US" sz="4000"/>
              <a:t> requests</a:t>
            </a:r>
            <a:r>
              <a:rPr lang="en-US" sz="4000"/>
              <a:t> are tied to: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User, or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Service account, or</a:t>
            </a:r>
            <a:endParaRPr sz="4000"/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000"/>
              <a:buChar char="-"/>
            </a:pPr>
            <a:r>
              <a:rPr lang="en-US" sz="4000"/>
              <a:t>Nothing (anonymous)</a:t>
            </a:r>
            <a:endParaRPr sz="4000"/>
          </a:p>
          <a:p>
            <a:pPr indent="0" lvl="0" marL="0" rtl="0" algn="l">
              <a:lnSpc>
                <a:spcPct val="140000"/>
              </a:lnSpc>
              <a:spcBef>
                <a:spcPts val="3000"/>
              </a:spcBef>
              <a:spcAft>
                <a:spcPts val="0"/>
              </a:spcAft>
              <a:buClr>
                <a:srgbClr val="333333"/>
              </a:buClr>
              <a:buSzPts val="2800"/>
              <a:buFont typeface="Arial"/>
              <a:buNone/>
            </a:pPr>
            <a:r>
              <a:t/>
            </a:r>
            <a:endParaRPr b="1" sz="4000"/>
          </a:p>
        </p:txBody>
      </p:sp>
      <p:sp>
        <p:nvSpPr>
          <p:cNvPr id="689" name="Google Shape;689;p72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AUTHENTICATION</a:t>
            </a:r>
            <a:endParaRPr/>
          </a:p>
        </p:txBody>
      </p:sp>
      <p:sp>
        <p:nvSpPr>
          <p:cNvPr id="690" name="Google Shape;690;p72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153"/>
          <p:cNvSpPr txBox="1"/>
          <p:nvPr>
            <p:ph idx="2" type="body"/>
          </p:nvPr>
        </p:nvSpPr>
        <p:spPr>
          <a:xfrm>
            <a:off x="10795000" y="2920000"/>
            <a:ext cx="11933400" cy="52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dk1"/>
                </a:solidFill>
              </a:rPr>
              <a:t>Falco is an OSS security project part of the CNCF at sandbox level, that can detect and alert on any anomalous behavior that involves making Linux system calls.</a:t>
            </a:r>
            <a:endParaRPr sz="6000">
              <a:solidFill>
                <a:schemeClr val="dk1"/>
              </a:solidFill>
            </a:endParaRPr>
          </a:p>
        </p:txBody>
      </p:sp>
      <p:sp>
        <p:nvSpPr>
          <p:cNvPr id="1358" name="Google Shape;1358;p153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From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Kubernetes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to the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Linux kernel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with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Falco</a:t>
            </a:r>
            <a:endParaRPr sz="7000"/>
          </a:p>
        </p:txBody>
      </p:sp>
      <p:sp>
        <p:nvSpPr>
          <p:cNvPr id="1359" name="Google Shape;1359;p153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60" name="Google Shape;1360;p153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54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Falco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features</a:t>
            </a:r>
            <a:endParaRPr sz="7000"/>
          </a:p>
        </p:txBody>
      </p:sp>
      <p:sp>
        <p:nvSpPr>
          <p:cNvPr id="1366" name="Google Shape;1366;p154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Tracing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It </a:t>
            </a:r>
            <a:r>
              <a:rPr b="1" lang="en-US" sz="2400">
                <a:solidFill>
                  <a:schemeClr val="dk1"/>
                </a:solidFill>
              </a:rPr>
              <a:t>traces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kernel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events</a:t>
            </a:r>
            <a:r>
              <a:rPr lang="en-US" sz="2400">
                <a:solidFill>
                  <a:schemeClr val="dk1"/>
                </a:solidFill>
              </a:rPr>
              <a:t> via: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kernel module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eBPF probes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ptrace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Parsing and assertion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It ships with </a:t>
            </a:r>
            <a:r>
              <a:rPr b="1" lang="en-US" sz="2400">
                <a:solidFill>
                  <a:schemeClr val="dk1"/>
                </a:solidFill>
              </a:rPr>
              <a:t>policies</a:t>
            </a:r>
            <a:r>
              <a:rPr lang="en-US" sz="2400">
                <a:solidFill>
                  <a:schemeClr val="dk1"/>
                </a:solidFill>
              </a:rPr>
              <a:t>, which are a </a:t>
            </a:r>
            <a:r>
              <a:rPr b="1" lang="en-US" sz="2400">
                <a:solidFill>
                  <a:schemeClr val="dk1"/>
                </a:solidFill>
              </a:rPr>
              <a:t>set of rules</a:t>
            </a:r>
            <a:r>
              <a:rPr lang="en-US" sz="2400">
                <a:solidFill>
                  <a:schemeClr val="dk1"/>
                </a:solidFill>
              </a:rPr>
              <a:t> that Falco will </a:t>
            </a:r>
            <a:r>
              <a:rPr b="1" lang="en-US" sz="2400">
                <a:solidFill>
                  <a:schemeClr val="dk1"/>
                </a:solidFill>
              </a:rPr>
              <a:t>assert against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They can </a:t>
            </a:r>
            <a:r>
              <a:rPr b="1" lang="en-US" sz="2400">
                <a:solidFill>
                  <a:schemeClr val="dk1"/>
                </a:solidFill>
              </a:rPr>
              <a:t>detect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b="1" lang="en-US" sz="2400">
                <a:solidFill>
                  <a:schemeClr val="dk1"/>
                </a:solidFill>
              </a:rPr>
              <a:t>unusual behavior</a:t>
            </a:r>
            <a:r>
              <a:rPr lang="en-US" sz="2400">
                <a:solidFill>
                  <a:schemeClr val="dk1"/>
                </a:solidFill>
              </a:rPr>
              <a:t> in the </a:t>
            </a:r>
            <a:r>
              <a:rPr b="1" lang="en-US" sz="2400">
                <a:solidFill>
                  <a:schemeClr val="dk1"/>
                </a:solidFill>
              </a:rPr>
              <a:t>kernel</a:t>
            </a:r>
            <a:r>
              <a:rPr lang="en-US" sz="2400">
                <a:solidFill>
                  <a:schemeClr val="dk1"/>
                </a:solidFill>
              </a:rPr>
              <a:t>, such as: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privilege escalation using privileged containers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namespace changes using tools like setns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spawned processes using execve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executing shell binaries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etc.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Alerting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It ships with </a:t>
            </a:r>
            <a:r>
              <a:rPr b="1" lang="en-US" sz="2400">
                <a:solidFill>
                  <a:schemeClr val="dk1"/>
                </a:solidFill>
              </a:rPr>
              <a:t>alerts support</a:t>
            </a:r>
            <a:r>
              <a:rPr lang="en-US" sz="2400">
                <a:solidFill>
                  <a:schemeClr val="dk1"/>
                </a:solidFill>
              </a:rPr>
              <a:t>, which are </a:t>
            </a:r>
            <a:r>
              <a:rPr b="1" lang="en-US" sz="2400">
                <a:solidFill>
                  <a:schemeClr val="dk1"/>
                </a:solidFill>
              </a:rPr>
              <a:t>configurable </a:t>
            </a:r>
            <a:r>
              <a:rPr lang="en-US" sz="2400">
                <a:solidFill>
                  <a:schemeClr val="dk1"/>
                </a:solidFill>
              </a:rPr>
              <a:t>downstream </a:t>
            </a:r>
            <a:r>
              <a:rPr b="1" lang="en-US" sz="2400">
                <a:solidFill>
                  <a:schemeClr val="dk1"/>
                </a:solidFill>
              </a:rPr>
              <a:t>actions</a:t>
            </a:r>
            <a:r>
              <a:rPr lang="en-US" sz="2400">
                <a:solidFill>
                  <a:schemeClr val="dk1"/>
                </a:solidFill>
              </a:rPr>
              <a:t> that can be: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stdout/stderr;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 file;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syslog;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a spawned program;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-US" sz="2400">
                <a:solidFill>
                  <a:schemeClr val="dk1"/>
                </a:solidFill>
              </a:rPr>
              <a:t>HTTP/S endpoint.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Furthermore, you can </a:t>
            </a:r>
            <a:r>
              <a:rPr b="1" lang="en-US" sz="2400">
                <a:solidFill>
                  <a:schemeClr val="dk1"/>
                </a:solidFill>
              </a:rPr>
              <a:t>integrate</a:t>
            </a:r>
            <a:r>
              <a:rPr lang="en-US" sz="2400">
                <a:solidFill>
                  <a:schemeClr val="dk1"/>
                </a:solidFill>
              </a:rPr>
              <a:t> with its </a:t>
            </a:r>
            <a:r>
              <a:rPr b="1" lang="en-US" sz="2400">
                <a:solidFill>
                  <a:schemeClr val="dk1"/>
                </a:solidFill>
              </a:rPr>
              <a:t>API</a:t>
            </a:r>
            <a:r>
              <a:rPr lang="en-US" sz="2400">
                <a:solidFill>
                  <a:schemeClr val="dk1"/>
                </a:solidFill>
              </a:rPr>
              <a:t> for </a:t>
            </a:r>
            <a:r>
              <a:rPr b="1" lang="en-US" sz="2400">
                <a:solidFill>
                  <a:schemeClr val="dk1"/>
                </a:solidFill>
              </a:rPr>
              <a:t>incident response</a:t>
            </a:r>
            <a:r>
              <a:rPr lang="en-US" sz="2400">
                <a:solidFill>
                  <a:schemeClr val="dk1"/>
                </a:solidFill>
              </a:rPr>
              <a:t> and </a:t>
            </a:r>
            <a:r>
              <a:rPr b="1" lang="en-US" sz="2400">
                <a:solidFill>
                  <a:schemeClr val="dk1"/>
                </a:solidFill>
              </a:rPr>
              <a:t>mitigation</a:t>
            </a:r>
            <a:r>
              <a:rPr lang="en-US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67" name="Google Shape;1367;p154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68" name="Google Shape;1368;p154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55"/>
          <p:cNvSpPr txBox="1"/>
          <p:nvPr>
            <p:ph idx="2" type="body"/>
          </p:nvPr>
        </p:nvSpPr>
        <p:spPr>
          <a:xfrm>
            <a:off x="10795000" y="1013800"/>
            <a:ext cx="11933400" cy="111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Userspace program</a:t>
            </a:r>
            <a:r>
              <a:rPr lang="en-US" sz="4200">
                <a:solidFill>
                  <a:schemeClr val="dk1"/>
                </a:solidFill>
              </a:rPr>
              <a:t>: this is the program a user interacts with, responsible for:</a:t>
            </a: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handling</a:t>
            </a:r>
            <a:r>
              <a:rPr lang="en-US" sz="4200">
                <a:solidFill>
                  <a:schemeClr val="dk1"/>
                </a:solidFill>
              </a:rPr>
              <a:t> signals</a:t>
            </a: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parsing</a:t>
            </a:r>
            <a:r>
              <a:rPr lang="en-US" sz="4200">
                <a:solidFill>
                  <a:schemeClr val="dk1"/>
                </a:solidFill>
              </a:rPr>
              <a:t> information</a:t>
            </a: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alerting</a:t>
            </a:r>
            <a:r>
              <a:rPr lang="en-US" sz="4200">
                <a:solidFill>
                  <a:schemeClr val="dk1"/>
                </a:solidFill>
              </a:rPr>
              <a:t>.</a:t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Kernel driver</a:t>
            </a:r>
            <a:r>
              <a:rPr lang="en-US" sz="4200">
                <a:solidFill>
                  <a:schemeClr val="dk1"/>
                </a:solidFill>
              </a:rPr>
              <a:t>: this is a piece of software that can send a stream of system call information from the kernel.</a:t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dk1"/>
                </a:solidFill>
              </a:rPr>
              <a:t>Configuration</a:t>
            </a:r>
            <a:r>
              <a:rPr lang="en-US" sz="4200">
                <a:solidFill>
                  <a:schemeClr val="dk1"/>
                </a:solidFill>
              </a:rPr>
              <a:t>: which defines:</a:t>
            </a:r>
            <a:endParaRPr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how</a:t>
            </a:r>
            <a:r>
              <a:rPr lang="en-US" sz="4200">
                <a:solidFill>
                  <a:schemeClr val="dk1"/>
                </a:solidFill>
              </a:rPr>
              <a:t> Falco is </a:t>
            </a:r>
            <a:r>
              <a:rPr b="1" lang="en-US" sz="4200">
                <a:solidFill>
                  <a:schemeClr val="dk1"/>
                </a:solidFill>
              </a:rPr>
              <a:t>run</a:t>
            </a:r>
            <a:endParaRPr b="1"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what</a:t>
            </a:r>
            <a:r>
              <a:rPr lang="en-US" sz="4200">
                <a:solidFill>
                  <a:schemeClr val="dk1"/>
                </a:solidFill>
              </a:rPr>
              <a:t> rules to </a:t>
            </a:r>
            <a:r>
              <a:rPr b="1" lang="en-US" sz="4200">
                <a:solidFill>
                  <a:schemeClr val="dk1"/>
                </a:solidFill>
              </a:rPr>
              <a:t>assert</a:t>
            </a:r>
            <a:endParaRPr b="1" sz="4200">
              <a:solidFill>
                <a:schemeClr val="dk1"/>
              </a:solidFill>
            </a:endParaRPr>
          </a:p>
          <a:p>
            <a:pPr indent="-495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Char char="-"/>
            </a:pPr>
            <a:r>
              <a:rPr b="1" lang="en-US" sz="4200">
                <a:solidFill>
                  <a:schemeClr val="dk1"/>
                </a:solidFill>
              </a:rPr>
              <a:t>how</a:t>
            </a:r>
            <a:r>
              <a:rPr lang="en-US" sz="4200">
                <a:solidFill>
                  <a:schemeClr val="dk1"/>
                </a:solidFill>
              </a:rPr>
              <a:t> to perform </a:t>
            </a:r>
            <a:r>
              <a:rPr b="1" lang="en-US" sz="4200">
                <a:solidFill>
                  <a:schemeClr val="dk1"/>
                </a:solidFill>
              </a:rPr>
              <a:t>alerts</a:t>
            </a:r>
            <a:r>
              <a:rPr lang="en-US" sz="4200">
                <a:solidFill>
                  <a:schemeClr val="dk1"/>
                </a:solidFill>
              </a:rPr>
              <a:t>.</a:t>
            </a:r>
            <a:endParaRPr sz="4200">
              <a:solidFill>
                <a:schemeClr val="dk1"/>
              </a:solidFill>
            </a:endParaRPr>
          </a:p>
        </p:txBody>
      </p:sp>
      <p:sp>
        <p:nvSpPr>
          <p:cNvPr id="1374" name="Google Shape;1374;p155"/>
          <p:cNvSpPr txBox="1"/>
          <p:nvPr>
            <p:ph idx="1" type="body"/>
          </p:nvPr>
        </p:nvSpPr>
        <p:spPr>
          <a:xfrm>
            <a:off x="1778000" y="2489200"/>
            <a:ext cx="7251600" cy="57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Falco</a:t>
            </a:r>
            <a:endParaRPr sz="70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components</a:t>
            </a:r>
            <a:endParaRPr sz="7000"/>
          </a:p>
        </p:txBody>
      </p:sp>
      <p:sp>
        <p:nvSpPr>
          <p:cNvPr id="1375" name="Google Shape;1375;p155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76" name="Google Shape;1376;p155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56"/>
          <p:cNvSpPr txBox="1"/>
          <p:nvPr>
            <p:ph idx="2" type="body"/>
          </p:nvPr>
        </p:nvSpPr>
        <p:spPr>
          <a:xfrm>
            <a:off x="1778000" y="1854175"/>
            <a:ext cx="210939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b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02452"/>
              </a:buClr>
              <a:buSzPts val="8200"/>
              <a:buFont typeface="Arial"/>
              <a:buNone/>
            </a:pPr>
            <a:r>
              <a:rPr lang="en-US" sz="8000">
                <a:solidFill>
                  <a:schemeClr val="dk1"/>
                </a:solidFill>
              </a:rPr>
              <a:t>The hearth of Falco</a:t>
            </a:r>
            <a:endParaRPr sz="8000">
              <a:solidFill>
                <a:srgbClr val="333333"/>
              </a:solidFill>
            </a:endParaRPr>
          </a:p>
        </p:txBody>
      </p:sp>
      <p:sp>
        <p:nvSpPr>
          <p:cNvPr id="1382" name="Google Shape;1382;p156"/>
          <p:cNvSpPr txBox="1"/>
          <p:nvPr>
            <p:ph idx="12" type="sldNum"/>
          </p:nvPr>
        </p:nvSpPr>
        <p:spPr>
          <a:xfrm>
            <a:off x="22147275" y="12344400"/>
            <a:ext cx="4473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9292"/>
              </a:buClr>
              <a:buSzPts val="2600"/>
              <a:buFont typeface="Arial"/>
              <a:buNone/>
            </a:pPr>
            <a:fld id="{00000000-1234-1234-1234-123412341234}" type="slidenum">
              <a:rPr lang="en-US" sz="2600">
                <a:solidFill>
                  <a:srgbClr val="929292"/>
                </a:solidFill>
              </a:rPr>
              <a:t>‹#›</a:t>
            </a:fld>
            <a:endParaRPr/>
          </a:p>
        </p:txBody>
      </p:sp>
      <p:sp>
        <p:nvSpPr>
          <p:cNvPr id="1383" name="Google Shape;1383;p156"/>
          <p:cNvSpPr txBox="1"/>
          <p:nvPr>
            <p:ph idx="3" type="body"/>
          </p:nvPr>
        </p:nvSpPr>
        <p:spPr>
          <a:xfrm>
            <a:off x="1778000" y="1206500"/>
            <a:ext cx="19440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1800"/>
              <a:buFont typeface="Arial"/>
              <a:buNone/>
            </a:pPr>
            <a:r>
              <a:rPr lang="en-US"/>
              <a:t>AUDIT</a:t>
            </a:r>
            <a:endParaRPr/>
          </a:p>
        </p:txBody>
      </p:sp>
      <p:sp>
        <p:nvSpPr>
          <p:cNvPr id="1384" name="Google Shape;1384;p156"/>
          <p:cNvSpPr txBox="1"/>
          <p:nvPr>
            <p:ph idx="5" type="body"/>
          </p:nvPr>
        </p:nvSpPr>
        <p:spPr>
          <a:xfrm>
            <a:off x="1853850" y="2793984"/>
            <a:ext cx="95511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5050"/>
              </a:buClr>
              <a:buSzPts val="4000"/>
              <a:buFont typeface="Arial"/>
              <a:buNone/>
            </a:pPr>
            <a:r>
              <a:rPr lang="en-US" sz="3900"/>
              <a:t>The rules engine</a:t>
            </a:r>
            <a:endParaRPr sz="3900"/>
          </a:p>
        </p:txBody>
      </p:sp>
      <p:sp>
        <p:nvSpPr>
          <p:cNvPr id="1385" name="Google Shape;1385;p156"/>
          <p:cNvSpPr txBox="1"/>
          <p:nvPr>
            <p:ph idx="1" type="body"/>
          </p:nvPr>
        </p:nvSpPr>
        <p:spPr>
          <a:xfrm>
            <a:off x="1853850" y="3733775"/>
            <a:ext cx="10317600" cy="86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</a:rPr>
              <a:t>Because Falco is built on top of </a:t>
            </a:r>
            <a:r>
              <a:rPr b="1" lang="en-US" sz="3600">
                <a:solidFill>
                  <a:srgbClr val="000000"/>
                </a:solidFill>
              </a:rPr>
              <a:t>Sysdig event processing libraries</a:t>
            </a:r>
            <a:r>
              <a:rPr lang="en-US" sz="3600">
                <a:solidFill>
                  <a:srgbClr val="000000"/>
                </a:solidFill>
              </a:rPr>
              <a:t>.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</a:rPr>
              <a:t>Events </a:t>
            </a:r>
            <a:r>
              <a:rPr lang="en-US" sz="3600">
                <a:solidFill>
                  <a:srgbClr val="000000"/>
                </a:solidFill>
              </a:rPr>
              <a:t>are made from </a:t>
            </a:r>
            <a:r>
              <a:rPr b="1" lang="en-US" sz="3600">
                <a:solidFill>
                  <a:srgbClr val="000000"/>
                </a:solidFill>
              </a:rPr>
              <a:t>syscalls</a:t>
            </a:r>
            <a:r>
              <a:rPr lang="en-US" sz="3600">
                <a:solidFill>
                  <a:srgbClr val="000000"/>
                </a:solidFill>
              </a:rPr>
              <a:t> and include the </a:t>
            </a:r>
            <a:r>
              <a:rPr b="1" lang="en-US" sz="3600">
                <a:solidFill>
                  <a:srgbClr val="000000"/>
                </a:solidFill>
              </a:rPr>
              <a:t>context</a:t>
            </a:r>
            <a:r>
              <a:rPr lang="en-US" sz="3600">
                <a:solidFill>
                  <a:srgbClr val="000000"/>
                </a:solidFill>
              </a:rPr>
              <a:t> in which a </a:t>
            </a:r>
            <a:r>
              <a:rPr b="1" lang="en-US" sz="3600">
                <a:solidFill>
                  <a:srgbClr val="000000"/>
                </a:solidFill>
              </a:rPr>
              <a:t>system call</a:t>
            </a:r>
            <a:r>
              <a:rPr lang="en-US" sz="3600">
                <a:solidFill>
                  <a:srgbClr val="000000"/>
                </a:solidFill>
              </a:rPr>
              <a:t> was performed, including: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the </a:t>
            </a:r>
            <a:r>
              <a:rPr b="1" lang="en-US" sz="3600">
                <a:solidFill>
                  <a:srgbClr val="000000"/>
                </a:solidFill>
              </a:rPr>
              <a:t>process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rgbClr val="000000"/>
                </a:solidFill>
              </a:rPr>
              <a:t>name</a:t>
            </a:r>
            <a:r>
              <a:rPr lang="en-US" sz="3600">
                <a:solidFill>
                  <a:srgbClr val="000000"/>
                </a:solidFill>
              </a:rPr>
              <a:t> performing the system call</a:t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the </a:t>
            </a:r>
            <a:r>
              <a:rPr b="1" lang="en-US" sz="3600">
                <a:solidFill>
                  <a:srgbClr val="000000"/>
                </a:solidFill>
              </a:rPr>
              <a:t>process’s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rgbClr val="000000"/>
                </a:solidFill>
              </a:rPr>
              <a:t>parents</a:t>
            </a:r>
            <a:r>
              <a:rPr lang="en-US" sz="3600">
                <a:solidFill>
                  <a:srgbClr val="000000"/>
                </a:solidFill>
              </a:rPr>
              <a:t>, grandparents, etc.</a:t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the </a:t>
            </a:r>
            <a:r>
              <a:rPr b="1" lang="en-US" sz="3600">
                <a:solidFill>
                  <a:srgbClr val="000000"/>
                </a:solidFill>
              </a:rPr>
              <a:t>remote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rgbClr val="000000"/>
                </a:solidFill>
              </a:rPr>
              <a:t>IP</a:t>
            </a:r>
            <a:r>
              <a:rPr lang="en-US" sz="3600">
                <a:solidFill>
                  <a:srgbClr val="000000"/>
                </a:solidFill>
              </a:rPr>
              <a:t> address to which the process is </a:t>
            </a:r>
            <a:r>
              <a:rPr b="1" lang="en-US" sz="3600">
                <a:solidFill>
                  <a:srgbClr val="000000"/>
                </a:solidFill>
              </a:rPr>
              <a:t>communicating</a:t>
            </a:r>
            <a:endParaRPr b="1"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the </a:t>
            </a:r>
            <a:r>
              <a:rPr b="1" lang="en-US" sz="3600">
                <a:solidFill>
                  <a:srgbClr val="000000"/>
                </a:solidFill>
              </a:rPr>
              <a:t>directory</a:t>
            </a:r>
            <a:r>
              <a:rPr lang="en-US" sz="3600">
                <a:solidFill>
                  <a:srgbClr val="000000"/>
                </a:solidFill>
              </a:rPr>
              <a:t> of the file being </a:t>
            </a:r>
            <a:r>
              <a:rPr b="1" lang="en-US" sz="3600">
                <a:solidFill>
                  <a:srgbClr val="000000"/>
                </a:solidFill>
              </a:rPr>
              <a:t>read</a:t>
            </a:r>
            <a:r>
              <a:rPr lang="en-US" sz="3600">
                <a:solidFill>
                  <a:srgbClr val="000000"/>
                </a:solidFill>
              </a:rPr>
              <a:t>/</a:t>
            </a:r>
            <a:r>
              <a:rPr b="1" lang="en-US" sz="3600">
                <a:solidFill>
                  <a:srgbClr val="000000"/>
                </a:solidFill>
              </a:rPr>
              <a:t>written</a:t>
            </a:r>
            <a:endParaRPr b="1"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the </a:t>
            </a:r>
            <a:r>
              <a:rPr b="1" lang="en-US" sz="3600">
                <a:solidFill>
                  <a:srgbClr val="000000"/>
                </a:solidFill>
              </a:rPr>
              <a:t>current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rgbClr val="000000"/>
                </a:solidFill>
              </a:rPr>
              <a:t>memory</a:t>
            </a:r>
            <a:r>
              <a:rPr lang="en-US" sz="3600">
                <a:solidFill>
                  <a:srgbClr val="000000"/>
                </a:solidFill>
              </a:rPr>
              <a:t> </a:t>
            </a:r>
            <a:r>
              <a:rPr b="1" lang="en-US" sz="3600">
                <a:solidFill>
                  <a:srgbClr val="000000"/>
                </a:solidFill>
              </a:rPr>
              <a:t>usage</a:t>
            </a:r>
            <a:r>
              <a:rPr lang="en-US" sz="3600">
                <a:solidFill>
                  <a:srgbClr val="000000"/>
                </a:solidFill>
              </a:rPr>
              <a:t> of the process</a:t>
            </a:r>
            <a:endParaRPr sz="3600">
              <a:solidFill>
                <a:srgbClr val="000000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Char char="-"/>
            </a:pPr>
            <a:r>
              <a:rPr lang="en-US" sz="3600">
                <a:solidFill>
                  <a:srgbClr val="000000"/>
                </a:solidFill>
              </a:rPr>
              <a:t>etc.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1386" name="Google Shape;1386;p156"/>
          <p:cNvSpPr txBox="1"/>
          <p:nvPr>
            <p:ph idx="1" type="body"/>
          </p:nvPr>
        </p:nvSpPr>
        <p:spPr>
          <a:xfrm>
            <a:off x="11982200" y="1854175"/>
            <a:ext cx="10317600" cy="106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2250" lIns="52250" spcFirstLastPara="1" rIns="52250" wrap="square" tIns="522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-US" sz="3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rule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File Open by Privileged Container</a:t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desc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Any open by a privileged container. Exceptions are made for known trusted images.</a:t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(open_read or open_write) and container and container.privileged=true and not trusted_containers</a:t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File opened for read/write by non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privileged container (user=%user.name command=%proc.cmdline %container.info file=%fd.name)</a:t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3300">
                <a:solidFill>
                  <a:srgbClr val="205B20"/>
                </a:solidFill>
                <a:latin typeface="Roboto Mono"/>
                <a:ea typeface="Roboto Mono"/>
                <a:cs typeface="Roboto Mono"/>
                <a:sym typeface="Roboto Mono"/>
              </a:rPr>
              <a:t>priority</a:t>
            </a:r>
            <a:r>
              <a:rPr lang="en-US" sz="33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r>
              <a:rPr lang="en-US" sz="33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 WARNING</a:t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The </a:t>
            </a:r>
            <a:r>
              <a:rPr lang="en-US" sz="3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-US" sz="3000">
                <a:solidFill>
                  <a:srgbClr val="000000"/>
                </a:solidFill>
              </a:rPr>
              <a:t> field is a </a:t>
            </a:r>
            <a:r>
              <a:rPr b="1" lang="en-US" sz="3000">
                <a:solidFill>
                  <a:srgbClr val="000000"/>
                </a:solidFill>
              </a:rPr>
              <a:t>filter</a:t>
            </a:r>
            <a:r>
              <a:rPr lang="en-US" sz="3000">
                <a:solidFill>
                  <a:srgbClr val="000000"/>
                </a:solidFill>
              </a:rPr>
              <a:t> applied to each</a:t>
            </a:r>
            <a:r>
              <a:rPr b="1" lang="en-US" sz="3000">
                <a:solidFill>
                  <a:srgbClr val="000000"/>
                </a:solidFill>
              </a:rPr>
              <a:t> syscall</a:t>
            </a:r>
            <a:r>
              <a:rPr lang="en-US" sz="3000">
                <a:solidFill>
                  <a:srgbClr val="000000"/>
                </a:solidFill>
              </a:rPr>
              <a:t>.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000000"/>
                </a:solidFill>
              </a:rPr>
              <a:t>When an </a:t>
            </a:r>
            <a:r>
              <a:rPr b="1" lang="en-US" sz="3000">
                <a:solidFill>
                  <a:srgbClr val="000000"/>
                </a:solidFill>
              </a:rPr>
              <a:t>event</a:t>
            </a:r>
            <a:r>
              <a:rPr lang="en-US" sz="3000">
                <a:solidFill>
                  <a:srgbClr val="000000"/>
                </a:solidFill>
              </a:rPr>
              <a:t> </a:t>
            </a:r>
            <a:r>
              <a:rPr b="1" lang="en-US" sz="3000">
                <a:solidFill>
                  <a:srgbClr val="000000"/>
                </a:solidFill>
              </a:rPr>
              <a:t>matches</a:t>
            </a:r>
            <a:r>
              <a:rPr lang="en-US" sz="3000">
                <a:solidFill>
                  <a:srgbClr val="000000"/>
                </a:solidFill>
              </a:rPr>
              <a:t>, the </a:t>
            </a:r>
            <a:r>
              <a:rPr lang="en-US" sz="3000">
                <a:solidFill>
                  <a:srgbClr val="3F3DA9"/>
                </a:solidFill>
                <a:latin typeface="Roboto Mono"/>
                <a:ea typeface="Roboto Mono"/>
                <a:cs typeface="Roboto Mono"/>
                <a:sym typeface="Roboto Mono"/>
              </a:rPr>
              <a:t>output</a:t>
            </a:r>
            <a:r>
              <a:rPr lang="en-US" sz="3000">
                <a:solidFill>
                  <a:srgbClr val="000000"/>
                </a:solidFill>
              </a:rPr>
              <a:t> field is used to format a </a:t>
            </a:r>
            <a:r>
              <a:rPr b="1" lang="en-US" sz="3000">
                <a:solidFill>
                  <a:srgbClr val="000000"/>
                </a:solidFill>
              </a:rPr>
              <a:t>notification</a:t>
            </a:r>
            <a:r>
              <a:rPr lang="en-US" sz="3000">
                <a:solidFill>
                  <a:srgbClr val="000000"/>
                </a:solidFill>
              </a:rPr>
              <a:t> message.</a:t>
            </a:r>
            <a:endParaRPr sz="3800">
              <a:solidFill>
                <a:srgbClr val="3F3DA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0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157"/>
          <p:cNvSpPr txBox="1"/>
          <p:nvPr>
            <p:ph idx="1" type="body"/>
          </p:nvPr>
        </p:nvSpPr>
        <p:spPr>
          <a:xfrm>
            <a:off x="1830613" y="5981700"/>
            <a:ext cx="20722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</a:pPr>
            <a:r>
              <a:rPr lang="en-US" sz="11300"/>
              <a:t>It’s time to break something...</a:t>
            </a:r>
            <a:endParaRPr sz="11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202020"/>
      </a:dk2>
      <a:lt2>
        <a:srgbClr val="A5A5A5"/>
      </a:lt2>
      <a:accent1>
        <a:srgbClr val="F55E3F"/>
      </a:accent1>
      <a:accent2>
        <a:srgbClr val="F8F566"/>
      </a:accent2>
      <a:accent3>
        <a:srgbClr val="54F6D1"/>
      </a:accent3>
      <a:accent4>
        <a:srgbClr val="5371F7"/>
      </a:accent4>
      <a:accent5>
        <a:srgbClr val="675CC8"/>
      </a:accent5>
      <a:accent6>
        <a:srgbClr val="00000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333333"/>
      </a:dk1>
      <a:lt1>
        <a:srgbClr val="FFFFFF"/>
      </a:lt1>
      <a:dk2>
        <a:srgbClr val="202020"/>
      </a:dk2>
      <a:lt2>
        <a:srgbClr val="A5A5A5"/>
      </a:lt2>
      <a:accent1>
        <a:srgbClr val="F55E3F"/>
      </a:accent1>
      <a:accent2>
        <a:srgbClr val="F8F566"/>
      </a:accent2>
      <a:accent3>
        <a:srgbClr val="54F6D1"/>
      </a:accent3>
      <a:accent4>
        <a:srgbClr val="5371F7"/>
      </a:accent4>
      <a:accent5>
        <a:srgbClr val="675CC8"/>
      </a:accent5>
      <a:accent6>
        <a:srgbClr val="00000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